
<file path=[Content_Types].xml><?xml version="1.0" encoding="utf-8"?>
<Types xmlns="http://schemas.openxmlformats.org/package/2006/content-types">
  <Default Extension="jpeg" ContentType="image/jpeg"/>
  <Default Extension="vml" ContentType="application/vnd.openxmlformats-officedocument.vmlDrawing"/>
  <Default Extension="wmf" ContentType="image/x-wmf"/>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activeX/activeX1.bin" ContentType="application/vnd.ms-office.activeX"/>
  <Override PartName="/ppt/activeX/activeX1.xml" ContentType="application/vnd.ms-office.activeX+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6" r:id="rId3"/>
    <p:sldId id="260" r:id="rId5"/>
    <p:sldId id="258" r:id="rId6"/>
    <p:sldId id="257" r:id="rId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0" autoAdjust="0"/>
    <p:restoredTop sz="94041" autoAdjust="0"/>
  </p:normalViewPr>
  <p:slideViewPr>
    <p:cSldViewPr>
      <p:cViewPr varScale="1">
        <p:scale>
          <a:sx n="83" d="100"/>
          <a:sy n="83" d="100"/>
        </p:scale>
        <p:origin x="1128" y="84"/>
      </p:cViewPr>
      <p:guideLst>
        <p:guide orient="horz" pos="2160"/>
        <p:guide pos="290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viewProps" Target="viewProps.xml"/><Relationship Id="rId8" Type="http://schemas.openxmlformats.org/officeDocument/2006/relationships/presProps" Target="presProps.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0" Type="http://schemas.openxmlformats.org/officeDocument/2006/relationships/tableStyles" Target="tableStyles.xml"/><Relationship Id="rId1" Type="http://schemas.openxmlformats.org/officeDocument/2006/relationships/slideMaster" Target="slideMasters/slideMaster1.xml"/></Relationships>
</file>

<file path=ppt/activeX/_rels/activeX1.xml.rels><?xml version="1.0" encoding="UTF-8" standalone="yes"?>
<Relationships xmlns="http://schemas.openxmlformats.org/package/2006/relationships"><Relationship Id="rId1" Type="http://schemas.microsoft.com/office/2006/relationships/activeXControlBinary" Target="activeX1.bin"/></Relationships>
</file>

<file path=ppt/activeX/activeX1.xml><?xml version="1.0" encoding="utf-8"?>
<ax:ocx xmlns:ax="http://schemas.microsoft.com/office/2006/activeX" xmlns:r="http://schemas.openxmlformats.org/officeDocument/2006/relationships" ax:classid="{D27CDB6E-AE6D-11CF-96B8-444553540000}" ax:persistence="persistStorage" r:id="rId1"/>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54E5A2-588B-4BE4-950C-99F75DCB42F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0CC5F1-609F-42D4-9ED2-24484BA49D0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90CC5F1-609F-42D4-9ED2-24484BA49D0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439EE65E-6C05-4174-AC2F-B3676B8BDA7D}" type="datetime1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4518A4A5-02D4-4F80-8568-04B1CFBB6214}" type="datetime1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C48AB3D-6104-4B1C-B5E7-D8707E06B465}" type="datetime1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10C1DE0-F5A6-40A4-9AEB-E69486296DC3}" type="datetime1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43EF8DF4-8895-4EBF-A867-B7450716350E}" type="datetime1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7B47C03-CC18-45D0-BE6A-EC1DDD986166}" type="datetime1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4BD99EB9-0320-4D92-AC41-A687C67E9014}" type="datetime1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BB61564-98D8-4251-BF7D-FA9F6DF56D16}" type="datetime1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3DD7FB9-7962-4453-B029-33AC56774DA5}" type="datetime1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9DC533F7-F830-4E5C-8748-5762FD9B7904}" type="datetime1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E1A07C91-C6C1-410E-8D81-3A359C54E410}" type="datetime1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DCF92F-6C7C-4DD7-92E0-ADAD325B69A8}" type="datetime11">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5" Type="http://schemas.openxmlformats.org/officeDocument/2006/relationships/vmlDrawing" Target="../drawings/vmlDrawing1.vml"/><Relationship Id="rId4" Type="http://schemas.openxmlformats.org/officeDocument/2006/relationships/slideLayout" Target="../slideLayouts/slideLayout2.xml"/><Relationship Id="rId3" Type="http://schemas.openxmlformats.org/officeDocument/2006/relationships/image" Target="../media/image1.wmf"/><Relationship Id="rId2" Type="http://schemas.openxmlformats.org/officeDocument/2006/relationships/tags" Target="../tags/tag1.xml"/><Relationship Id="rId1" Type="http://schemas.openxmlformats.org/officeDocument/2006/relationships/control" Target="../activeX/activeX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58758" y="121077"/>
            <a:ext cx="8568952" cy="6616065"/>
          </a:xfrm>
          <a:prstGeom prst="rect">
            <a:avLst/>
          </a:prstGeom>
          <a:ln w="28575">
            <a:solidFill>
              <a:srgbClr val="7030A0"/>
            </a:solidFill>
            <a:prstDash val="lgDash"/>
          </a:ln>
        </p:spPr>
        <p:txBody>
          <a:bodyPr wrap="square">
            <a:spAutoFit/>
          </a:bodyPr>
          <a:lstStyle/>
          <a:p>
            <a:r>
              <a:rPr lang="zh-CN" altLang="en-US" sz="3200" b="1" dirty="0" smtClean="0">
                <a:solidFill>
                  <a:schemeClr val="tx1"/>
                </a:solidFill>
              </a:rPr>
              <a:t>注意事项</a:t>
            </a:r>
            <a:endParaRPr lang="zh-CN" altLang="en-US" sz="3200" b="1" dirty="0" smtClean="0">
              <a:solidFill>
                <a:srgbClr val="FF0000"/>
              </a:solidFill>
            </a:endParaRPr>
          </a:p>
          <a:p>
            <a:r>
              <a:rPr lang="en-US" altLang="zh-CN" sz="2800" dirty="0" smtClean="0"/>
              <a:t>1</a:t>
            </a:r>
            <a:r>
              <a:rPr lang="zh-CN" altLang="en-US" sz="2800" dirty="0" smtClean="0"/>
              <a:t>、请遵守考场纪律、保持安静；</a:t>
            </a:r>
            <a:endParaRPr lang="zh-CN" altLang="en-US" sz="2800" dirty="0" smtClean="0"/>
          </a:p>
          <a:p>
            <a:r>
              <a:rPr lang="en-US" altLang="zh-CN" sz="2800" dirty="0" smtClean="0"/>
              <a:t>2</a:t>
            </a:r>
            <a:r>
              <a:rPr lang="zh-CN" altLang="en-US" sz="2800" dirty="0" smtClean="0"/>
              <a:t>、学生证放置在座位右上角；</a:t>
            </a:r>
            <a:endParaRPr lang="zh-CN" altLang="en-US" sz="2800" dirty="0" smtClean="0"/>
          </a:p>
          <a:p>
            <a:r>
              <a:rPr lang="en-US" altLang="zh-CN" sz="2800" dirty="0" smtClean="0"/>
              <a:t>3</a:t>
            </a:r>
            <a:r>
              <a:rPr lang="zh-CN" altLang="en-US" sz="2800" dirty="0" smtClean="0"/>
              <a:t>、将自带物品放置在指定地点；</a:t>
            </a:r>
            <a:endParaRPr lang="zh-CN" altLang="en-US" sz="2800" u="sng" dirty="0" smtClean="0"/>
          </a:p>
          <a:p>
            <a:r>
              <a:rPr lang="en-US" altLang="zh-CN" sz="2800" dirty="0" smtClean="0">
                <a:solidFill>
                  <a:schemeClr val="tx1"/>
                </a:solidFill>
              </a:rPr>
              <a:t>4</a:t>
            </a:r>
            <a:r>
              <a:rPr lang="zh-CN" altLang="en-US" sz="2800" dirty="0" smtClean="0">
                <a:solidFill>
                  <a:schemeClr val="tx1"/>
                </a:solidFill>
              </a:rPr>
              <a:t>、务必关闭手机、智能手表等，</a:t>
            </a:r>
            <a:endParaRPr lang="en-US" altLang="zh-CN" sz="2800" dirty="0" smtClean="0">
              <a:solidFill>
                <a:schemeClr val="tx1"/>
              </a:solidFill>
            </a:endParaRPr>
          </a:p>
          <a:p>
            <a:r>
              <a:rPr lang="en-US" altLang="zh-CN" sz="2800" dirty="0">
                <a:solidFill>
                  <a:schemeClr val="tx1"/>
                </a:solidFill>
              </a:rPr>
              <a:t> </a:t>
            </a:r>
            <a:r>
              <a:rPr lang="en-US" altLang="zh-CN" sz="2800" dirty="0" smtClean="0">
                <a:solidFill>
                  <a:schemeClr val="tx1"/>
                </a:solidFill>
              </a:rPr>
              <a:t>     </a:t>
            </a:r>
            <a:r>
              <a:rPr lang="zh-CN" altLang="en-US" sz="2800" dirty="0" smtClean="0">
                <a:solidFill>
                  <a:schemeClr val="tx1"/>
                </a:solidFill>
              </a:rPr>
              <a:t>不得带身上，否则按作弊论处；</a:t>
            </a:r>
            <a:endParaRPr lang="zh-CN" altLang="en-US" sz="2800" dirty="0" smtClean="0">
              <a:solidFill>
                <a:schemeClr val="tx1"/>
              </a:solidFill>
            </a:endParaRPr>
          </a:p>
          <a:p>
            <a:r>
              <a:rPr lang="en-US" altLang="zh-CN" sz="2800" dirty="0" smtClean="0">
                <a:solidFill>
                  <a:schemeClr val="tx1"/>
                </a:solidFill>
              </a:rPr>
              <a:t>5</a:t>
            </a:r>
            <a:r>
              <a:rPr lang="zh-CN" altLang="en-US" sz="2800" dirty="0" smtClean="0">
                <a:solidFill>
                  <a:schemeClr val="tx1"/>
                </a:solidFill>
              </a:rPr>
              <a:t>、提前交卷请举手示意，经同意方可离开；</a:t>
            </a:r>
            <a:endParaRPr lang="zh-CN" altLang="en-US" sz="2800" dirty="0" smtClean="0">
              <a:solidFill>
                <a:schemeClr val="tx1"/>
              </a:solidFill>
            </a:endParaRPr>
          </a:p>
          <a:p>
            <a:r>
              <a:rPr lang="en-US" altLang="zh-CN" sz="2800" dirty="0" smtClean="0">
                <a:solidFill>
                  <a:schemeClr val="tx1"/>
                </a:solidFill>
              </a:rPr>
              <a:t>6</a:t>
            </a:r>
            <a:r>
              <a:rPr lang="zh-CN" altLang="en-US" sz="2800" dirty="0" smtClean="0">
                <a:solidFill>
                  <a:schemeClr val="tx1"/>
                </a:solidFill>
              </a:rPr>
              <a:t>、禁止夹带小抄，纸条等，一经发现按作弊论处；</a:t>
            </a:r>
            <a:endParaRPr lang="zh-CN" altLang="en-US" sz="2800" b="1" dirty="0" smtClean="0">
              <a:solidFill>
                <a:srgbClr val="FF0000"/>
              </a:solidFill>
            </a:endParaRPr>
          </a:p>
          <a:p>
            <a:r>
              <a:rPr lang="en-US" altLang="zh-CN" sz="2800" b="1" dirty="0">
                <a:solidFill>
                  <a:srgbClr val="FF0000"/>
                </a:solidFill>
              </a:rPr>
              <a:t>7</a:t>
            </a:r>
            <a:r>
              <a:rPr lang="zh-CN" altLang="en-US" sz="2800" b="1" dirty="0">
                <a:solidFill>
                  <a:srgbClr val="FF0000"/>
                </a:solidFill>
              </a:rPr>
              <a:t>、违反考场纪律，给予记过及以上处分；</a:t>
            </a:r>
            <a:endParaRPr lang="zh-CN" altLang="en-US" sz="2800" b="1" dirty="0">
              <a:solidFill>
                <a:srgbClr val="FF0000"/>
              </a:solidFill>
            </a:endParaRPr>
          </a:p>
          <a:p>
            <a:r>
              <a:rPr lang="en-US" altLang="zh-CN" sz="2800" b="1" dirty="0">
                <a:solidFill>
                  <a:srgbClr val="FF0000"/>
                </a:solidFill>
              </a:rPr>
              <a:t>8</a:t>
            </a:r>
            <a:r>
              <a:rPr lang="zh-CN" altLang="en-US" sz="2800" b="1" dirty="0">
                <a:solidFill>
                  <a:srgbClr val="FF0000"/>
                </a:solidFill>
              </a:rPr>
              <a:t>、由他人代替考试、替他人参加考试、组织作弊、使用通讯设备或其他器材作弊、向他人出售考试试题或答案牟利以及其他严重作弊或扰乱考场秩序行为的，给予开除学籍处分；</a:t>
            </a:r>
            <a:endParaRPr lang="zh-CN" altLang="en-US" sz="2800" b="1" dirty="0">
              <a:solidFill>
                <a:srgbClr val="FF0000"/>
              </a:solidFill>
            </a:endParaRPr>
          </a:p>
          <a:p>
            <a:r>
              <a:rPr lang="en-US" altLang="zh-CN" sz="2800" b="1" dirty="0">
                <a:solidFill>
                  <a:srgbClr val="FF0000"/>
                </a:solidFill>
              </a:rPr>
              <a:t>9</a:t>
            </a:r>
            <a:r>
              <a:rPr lang="zh-CN" altLang="en-US" sz="2800" b="1" dirty="0">
                <a:solidFill>
                  <a:srgbClr val="FF0000"/>
                </a:solidFill>
              </a:rPr>
              <a:t>、考场违纪一次后又发生第二次考场违纪，无论是否已过纪律处分期，均给予开除学籍处分。</a:t>
            </a:r>
            <a:endParaRPr lang="zh-CN" altLang="en-US" sz="2800" b="1" dirty="0">
              <a:solidFill>
                <a:srgbClr val="FF0000"/>
              </a:solidFill>
            </a:endParaRPr>
          </a:p>
        </p:txBody>
      </p:sp>
      <p:sp>
        <p:nvSpPr>
          <p:cNvPr id="7" name="文本框 6"/>
          <p:cNvSpPr txBox="1"/>
          <p:nvPr/>
        </p:nvSpPr>
        <p:spPr>
          <a:xfrm>
            <a:off x="8604448" y="5316237"/>
            <a:ext cx="432048" cy="645160"/>
          </a:xfrm>
          <a:prstGeom prst="rect">
            <a:avLst/>
          </a:prstGeom>
          <a:noFill/>
        </p:spPr>
        <p:txBody>
          <a:bodyPr wrap="square" rtlCol="0">
            <a:spAutoFit/>
          </a:bodyPr>
          <a:lstStyle/>
          <a:p>
            <a:endParaRPr lang="zh-CN" altLang="en-US" sz="3600" dirty="0"/>
          </a:p>
        </p:txBody>
      </p:sp>
      <p:sp>
        <p:nvSpPr>
          <p:cNvPr id="2" name="TextBox 2"/>
          <p:cNvSpPr txBox="1"/>
          <p:nvPr/>
        </p:nvSpPr>
        <p:spPr>
          <a:xfrm>
            <a:off x="5549900" y="816610"/>
            <a:ext cx="3054350" cy="1322070"/>
          </a:xfrm>
          <a:prstGeom prst="rect">
            <a:avLst/>
          </a:prstGeom>
          <a:noFill/>
          <a:ln w="28575">
            <a:solidFill>
              <a:srgbClr val="92D050"/>
            </a:solidFill>
          </a:ln>
        </p:spPr>
        <p:txBody>
          <a:bodyPr wrap="square" rtlCol="0">
            <a:spAutoFit/>
          </a:bodyPr>
          <a:p>
            <a:r>
              <a:rPr lang="zh-CN" altLang="en-US" sz="2000" dirty="0" smtClean="0"/>
              <a:t>考试科目：有机化学</a:t>
            </a:r>
            <a:endParaRPr lang="en-US" altLang="zh-CN" sz="2000" dirty="0" smtClean="0"/>
          </a:p>
          <a:p>
            <a:r>
              <a:rPr lang="zh-CN" altLang="en-US" sz="2000" dirty="0" smtClean="0"/>
              <a:t>考试时间：</a:t>
            </a:r>
            <a:r>
              <a:rPr lang="en-US" altLang="zh-CN" sz="2000" dirty="0" smtClean="0"/>
              <a:t>15:00--17:00</a:t>
            </a:r>
            <a:endParaRPr lang="en-US" altLang="zh-CN" sz="2000" dirty="0" smtClean="0"/>
          </a:p>
          <a:p>
            <a:r>
              <a:rPr lang="zh-CN" altLang="en-US" sz="2000" dirty="0" smtClean="0"/>
              <a:t>考试班级：</a:t>
            </a:r>
            <a:r>
              <a:rPr lang="en-US" altLang="zh-CN" sz="2000" dirty="0" smtClean="0"/>
              <a:t>15</a:t>
            </a:r>
            <a:r>
              <a:rPr lang="zh-CN" altLang="en-US" sz="2000" dirty="0" smtClean="0"/>
              <a:t>食品</a:t>
            </a:r>
            <a:r>
              <a:rPr lang="en-US" altLang="zh-CN" sz="2000" dirty="0" smtClean="0"/>
              <a:t>1,2</a:t>
            </a:r>
            <a:r>
              <a:rPr lang="zh-CN" altLang="en-US" sz="2000" dirty="0" smtClean="0"/>
              <a:t>班</a:t>
            </a:r>
            <a:endParaRPr lang="en-US" altLang="zh-CN" sz="2000" dirty="0" smtClean="0"/>
          </a:p>
          <a:p>
            <a:r>
              <a:rPr lang="zh-CN" altLang="en-US" sz="2000" dirty="0" smtClean="0"/>
              <a:t>考试方式：闭卷</a:t>
            </a:r>
            <a:endParaRPr lang="zh-CN" altLang="en-US" sz="2000" dirty="0" smtClean="0"/>
          </a:p>
        </p:txBody>
      </p:sp>
    </p:spTree>
  </p:cSld>
  <p:clrMapOvr>
    <a:masterClrMapping/>
  </p:clrMapOvr>
  <p:transition advTm="30000">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日期占位符 3"/>
          <p:cNvSpPr>
            <a:spLocks noGrp="1"/>
          </p:cNvSpPr>
          <p:nvPr>
            <p:ph type="dt" sz="half" idx="10"/>
          </p:nvPr>
        </p:nvSpPr>
        <p:spPr/>
        <p:txBody>
          <a:bodyPr/>
          <a:p>
            <a:fld id="{F10C1DE0-F5A6-40A4-9AEB-E69486296DC3}" type="datetime11">
              <a:rPr lang="zh-CN" altLang="en-US" smtClean="0"/>
            </a:fld>
            <a:endParaRPr lang="zh-CN" altLang="en-US"/>
          </a:p>
        </p:txBody>
      </p:sp>
      <p:sp>
        <p:nvSpPr>
          <p:cNvPr id="5" name="TextBox 4"/>
          <p:cNvSpPr txBox="1"/>
          <p:nvPr/>
        </p:nvSpPr>
        <p:spPr>
          <a:xfrm>
            <a:off x="5712844" y="3869672"/>
            <a:ext cx="1667468" cy="523220"/>
          </a:xfrm>
          <a:prstGeom prst="rect">
            <a:avLst/>
          </a:prstGeom>
          <a:noFill/>
          <a:ln w="38100">
            <a:solidFill>
              <a:schemeClr val="tx1"/>
            </a:solidFill>
          </a:ln>
        </p:spPr>
        <p:txBody>
          <a:bodyPr wrap="square" rtlCol="0">
            <a:spAutoFit/>
          </a:bodyPr>
          <a:p>
            <a:pPr algn="ctr"/>
            <a:r>
              <a:rPr lang="zh-CN" altLang="en-US" sz="2800" dirty="0" smtClean="0">
                <a:ln>
                  <a:solidFill>
                    <a:schemeClr val="tx1"/>
                  </a:solidFill>
                </a:ln>
                <a:solidFill>
                  <a:srgbClr val="FF0000"/>
                </a:solidFill>
              </a:rPr>
              <a:t>座位分布</a:t>
            </a:r>
            <a:endParaRPr lang="zh-CN" altLang="en-US" sz="2800" dirty="0">
              <a:ln>
                <a:solidFill>
                  <a:schemeClr val="tx1"/>
                </a:solidFill>
              </a:ln>
              <a:solidFill>
                <a:srgbClr val="FF0000"/>
              </a:solidFill>
            </a:endParaRPr>
          </a:p>
        </p:txBody>
      </p:sp>
      <p:sp>
        <p:nvSpPr>
          <p:cNvPr id="8" name="TextBox 7"/>
          <p:cNvSpPr txBox="1"/>
          <p:nvPr/>
        </p:nvSpPr>
        <p:spPr>
          <a:xfrm>
            <a:off x="4427984" y="4607257"/>
            <a:ext cx="623888" cy="2062103"/>
          </a:xfrm>
          <a:prstGeom prst="rect">
            <a:avLst/>
          </a:prstGeom>
          <a:noFill/>
          <a:ln>
            <a:solidFill>
              <a:schemeClr val="tx1"/>
            </a:solidFill>
          </a:ln>
        </p:spPr>
        <p:txBody>
          <a:bodyPr wrap="square" rtlCol="0">
            <a:spAutoFit/>
          </a:bodyPr>
          <a:p>
            <a:pPr algn="ctr"/>
            <a:r>
              <a:rPr lang="en-US" altLang="zh-CN" sz="3200" dirty="0" smtClean="0"/>
              <a:t>1</a:t>
            </a:r>
            <a:endParaRPr lang="en-US" altLang="zh-CN" sz="3200" dirty="0" smtClean="0"/>
          </a:p>
          <a:p>
            <a:pPr algn="ctr"/>
            <a:endParaRPr lang="en-US" altLang="zh-CN" sz="3200" dirty="0" smtClean="0"/>
          </a:p>
          <a:p>
            <a:pPr algn="ctr"/>
            <a:endParaRPr lang="en-US" altLang="zh-CN" sz="3200" dirty="0" smtClean="0"/>
          </a:p>
          <a:p>
            <a:pPr algn="ctr"/>
            <a:r>
              <a:rPr lang="en-US" altLang="zh-CN" sz="3200" dirty="0" smtClean="0"/>
              <a:t>13</a:t>
            </a:r>
            <a:endParaRPr lang="zh-CN" altLang="en-US" sz="3200" dirty="0"/>
          </a:p>
        </p:txBody>
      </p:sp>
      <p:sp>
        <p:nvSpPr>
          <p:cNvPr id="9" name="TextBox 8"/>
          <p:cNvSpPr txBox="1"/>
          <p:nvPr/>
        </p:nvSpPr>
        <p:spPr>
          <a:xfrm>
            <a:off x="5090362" y="4607257"/>
            <a:ext cx="611995" cy="2062103"/>
          </a:xfrm>
          <a:prstGeom prst="rect">
            <a:avLst/>
          </a:prstGeom>
          <a:noFill/>
          <a:ln>
            <a:solidFill>
              <a:schemeClr val="tx1"/>
            </a:solidFill>
          </a:ln>
        </p:spPr>
        <p:txBody>
          <a:bodyPr wrap="square" rtlCol="0">
            <a:spAutoFit/>
          </a:bodyPr>
          <a:p>
            <a:pPr algn="ctr"/>
            <a:r>
              <a:rPr lang="en-US" altLang="zh-CN" sz="3200" dirty="0" smtClean="0"/>
              <a:t>14</a:t>
            </a:r>
            <a:endParaRPr lang="en-US" altLang="zh-CN" sz="3200" dirty="0" smtClean="0"/>
          </a:p>
          <a:p>
            <a:pPr algn="ctr"/>
            <a:endParaRPr lang="en-US" altLang="zh-CN" sz="3200" dirty="0" smtClean="0"/>
          </a:p>
          <a:p>
            <a:pPr algn="ctr"/>
            <a:endParaRPr lang="en-US" altLang="zh-CN" sz="3200" dirty="0" smtClean="0"/>
          </a:p>
          <a:p>
            <a:pPr algn="ctr"/>
            <a:r>
              <a:rPr lang="en-US" altLang="zh-CN" sz="3200" dirty="0" smtClean="0"/>
              <a:t>26</a:t>
            </a:r>
            <a:endParaRPr lang="zh-CN" altLang="en-US" sz="3200" dirty="0"/>
          </a:p>
        </p:txBody>
      </p:sp>
      <p:sp>
        <p:nvSpPr>
          <p:cNvPr id="10" name="TextBox 9"/>
          <p:cNvSpPr txBox="1"/>
          <p:nvPr/>
        </p:nvSpPr>
        <p:spPr>
          <a:xfrm>
            <a:off x="5758790" y="4607257"/>
            <a:ext cx="630989" cy="2062103"/>
          </a:xfrm>
          <a:prstGeom prst="rect">
            <a:avLst/>
          </a:prstGeom>
          <a:noFill/>
          <a:ln>
            <a:solidFill>
              <a:schemeClr val="tx1"/>
            </a:solidFill>
          </a:ln>
        </p:spPr>
        <p:txBody>
          <a:bodyPr wrap="square" rtlCol="0">
            <a:spAutoFit/>
          </a:bodyPr>
          <a:p>
            <a:pPr algn="ctr"/>
            <a:r>
              <a:rPr lang="en-US" altLang="zh-CN" sz="3200" dirty="0" smtClean="0"/>
              <a:t>27</a:t>
            </a:r>
            <a:endParaRPr lang="en-US" altLang="zh-CN" sz="3200" dirty="0" smtClean="0"/>
          </a:p>
          <a:p>
            <a:pPr algn="ctr"/>
            <a:endParaRPr lang="en-US" altLang="zh-CN" sz="3200" dirty="0" smtClean="0"/>
          </a:p>
          <a:p>
            <a:pPr algn="ctr"/>
            <a:endParaRPr lang="en-US" altLang="zh-CN" sz="3200" dirty="0" smtClean="0"/>
          </a:p>
          <a:p>
            <a:pPr algn="ctr"/>
            <a:r>
              <a:rPr lang="en-US" altLang="zh-CN" sz="3200" dirty="0" smtClean="0"/>
              <a:t>39</a:t>
            </a:r>
            <a:endParaRPr lang="zh-CN" altLang="en-US" sz="3200" dirty="0"/>
          </a:p>
        </p:txBody>
      </p:sp>
      <p:sp>
        <p:nvSpPr>
          <p:cNvPr id="20" name="文本框 19"/>
          <p:cNvSpPr txBox="1"/>
          <p:nvPr/>
        </p:nvSpPr>
        <p:spPr>
          <a:xfrm>
            <a:off x="6473259" y="4606163"/>
            <a:ext cx="186973" cy="2063197"/>
          </a:xfrm>
          <a:prstGeom prst="rect">
            <a:avLst/>
          </a:prstGeom>
          <a:pattFill prst="wdUpDiag">
            <a:fgClr>
              <a:schemeClr val="accent1"/>
            </a:fgClr>
            <a:bgClr>
              <a:schemeClr val="bg1"/>
            </a:bgClr>
          </a:pattFill>
        </p:spPr>
        <p:txBody>
          <a:bodyPr wrap="square" rtlCol="0">
            <a:spAutoFit/>
          </a:bodyPr>
          <a:p>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a:p>
          <a:p>
            <a:endParaRPr lang="zh-CN" altLang="en-US" dirty="0"/>
          </a:p>
        </p:txBody>
      </p:sp>
      <p:sp>
        <p:nvSpPr>
          <p:cNvPr id="11" name="TextBox 10"/>
          <p:cNvSpPr txBox="1"/>
          <p:nvPr/>
        </p:nvSpPr>
        <p:spPr>
          <a:xfrm>
            <a:off x="6741471" y="4607257"/>
            <a:ext cx="660612" cy="2062103"/>
          </a:xfrm>
          <a:prstGeom prst="rect">
            <a:avLst/>
          </a:prstGeom>
          <a:noFill/>
          <a:ln>
            <a:solidFill>
              <a:schemeClr val="tx1"/>
            </a:solidFill>
          </a:ln>
        </p:spPr>
        <p:txBody>
          <a:bodyPr wrap="square" rtlCol="0">
            <a:spAutoFit/>
          </a:bodyPr>
          <a:p>
            <a:pPr algn="ctr"/>
            <a:r>
              <a:rPr lang="en-US" altLang="zh-CN" sz="3200" dirty="0" smtClean="0"/>
              <a:t>40</a:t>
            </a:r>
            <a:endParaRPr lang="en-US" altLang="zh-CN" sz="3200" dirty="0" smtClean="0"/>
          </a:p>
          <a:p>
            <a:pPr algn="ctr"/>
            <a:endParaRPr lang="en-US" altLang="zh-CN" sz="3200" dirty="0" smtClean="0"/>
          </a:p>
          <a:p>
            <a:pPr algn="ctr"/>
            <a:endParaRPr lang="en-US" altLang="zh-CN" sz="3200" dirty="0" smtClean="0"/>
          </a:p>
          <a:p>
            <a:pPr algn="ctr"/>
            <a:r>
              <a:rPr lang="en-US" altLang="zh-CN" sz="3200" dirty="0" smtClean="0"/>
              <a:t>52</a:t>
            </a:r>
            <a:endParaRPr lang="zh-CN" altLang="en-US" sz="3200" dirty="0"/>
          </a:p>
        </p:txBody>
      </p:sp>
      <p:sp>
        <p:nvSpPr>
          <p:cNvPr id="12" name="TextBox 11"/>
          <p:cNvSpPr txBox="1"/>
          <p:nvPr/>
        </p:nvSpPr>
        <p:spPr>
          <a:xfrm>
            <a:off x="7431172" y="4607257"/>
            <a:ext cx="597212" cy="2062103"/>
          </a:xfrm>
          <a:prstGeom prst="rect">
            <a:avLst/>
          </a:prstGeom>
          <a:noFill/>
          <a:ln>
            <a:solidFill>
              <a:schemeClr val="tx1"/>
            </a:solidFill>
          </a:ln>
        </p:spPr>
        <p:txBody>
          <a:bodyPr wrap="square" rtlCol="0">
            <a:spAutoFit/>
          </a:bodyPr>
          <a:p>
            <a:r>
              <a:rPr lang="en-US" altLang="zh-CN" sz="3200" dirty="0" smtClean="0"/>
              <a:t>53</a:t>
            </a:r>
            <a:endParaRPr lang="en-US" altLang="zh-CN" sz="3200" dirty="0" smtClean="0"/>
          </a:p>
          <a:p>
            <a:endParaRPr lang="en-US" altLang="zh-CN" sz="3200" dirty="0" smtClean="0"/>
          </a:p>
          <a:p>
            <a:endParaRPr lang="en-US" altLang="zh-CN" sz="3200" dirty="0" smtClean="0"/>
          </a:p>
          <a:p>
            <a:r>
              <a:rPr lang="en-US" altLang="zh-CN" sz="3200" dirty="0" smtClean="0"/>
              <a:t>65</a:t>
            </a:r>
            <a:endParaRPr lang="zh-CN" altLang="en-US" sz="3200" dirty="0"/>
          </a:p>
        </p:txBody>
      </p:sp>
      <p:sp>
        <p:nvSpPr>
          <p:cNvPr id="13" name="TextBox 12"/>
          <p:cNvSpPr txBox="1"/>
          <p:nvPr/>
        </p:nvSpPr>
        <p:spPr>
          <a:xfrm>
            <a:off x="8063786" y="4607257"/>
            <a:ext cx="601784" cy="2062103"/>
          </a:xfrm>
          <a:prstGeom prst="rect">
            <a:avLst/>
          </a:prstGeom>
          <a:noFill/>
          <a:ln>
            <a:solidFill>
              <a:schemeClr val="tx1"/>
            </a:solidFill>
          </a:ln>
        </p:spPr>
        <p:txBody>
          <a:bodyPr wrap="square" rtlCol="0">
            <a:spAutoFit/>
          </a:bodyPr>
          <a:p>
            <a:r>
              <a:rPr lang="en-US" altLang="zh-CN" sz="3200" dirty="0" smtClean="0"/>
              <a:t>66</a:t>
            </a:r>
            <a:endParaRPr lang="en-US" altLang="zh-CN" sz="3200" dirty="0" smtClean="0"/>
          </a:p>
          <a:p>
            <a:endParaRPr lang="en-US" altLang="zh-CN" sz="3200" dirty="0" smtClean="0"/>
          </a:p>
          <a:p>
            <a:endParaRPr lang="en-US" altLang="zh-CN" sz="3200" dirty="0" smtClean="0"/>
          </a:p>
          <a:p>
            <a:r>
              <a:rPr lang="en-US" altLang="zh-CN" sz="3200" dirty="0" smtClean="0"/>
              <a:t>72</a:t>
            </a:r>
            <a:endParaRPr lang="zh-CN" altLang="en-US" sz="3200" dirty="0"/>
          </a:p>
        </p:txBody>
      </p:sp>
      <p:sp>
        <p:nvSpPr>
          <p:cNvPr id="6" name="文本框 5"/>
          <p:cNvSpPr txBox="1"/>
          <p:nvPr/>
        </p:nvSpPr>
        <p:spPr>
          <a:xfrm>
            <a:off x="8587740" y="5454650"/>
            <a:ext cx="449580" cy="583565"/>
          </a:xfrm>
          <a:prstGeom prst="rect">
            <a:avLst/>
          </a:prstGeom>
          <a:noFill/>
        </p:spPr>
        <p:txBody>
          <a:bodyPr wrap="square" rtlCol="0" anchor="t">
            <a:spAutoFit/>
          </a:bodyPr>
          <a:p>
            <a:r>
              <a:rPr lang="zh-CN" altLang="en-US" sz="3200" b="1" dirty="0" smtClean="0">
                <a:sym typeface="+mn-ea"/>
              </a:rPr>
              <a:t>门</a:t>
            </a:r>
            <a:endParaRPr lang="zh-CN" altLang="en-US" sz="3200" b="1" dirty="0" smtClean="0">
              <a:sym typeface="+mn-ea"/>
            </a:endParaRPr>
          </a:p>
        </p:txBody>
      </p:sp>
      <p:sp>
        <p:nvSpPr>
          <p:cNvPr id="7" name="TextBox 2"/>
          <p:cNvSpPr txBox="1"/>
          <p:nvPr/>
        </p:nvSpPr>
        <p:spPr>
          <a:xfrm>
            <a:off x="387350" y="1728470"/>
            <a:ext cx="4528185" cy="1814830"/>
          </a:xfrm>
          <a:prstGeom prst="rect">
            <a:avLst/>
          </a:prstGeom>
          <a:noFill/>
          <a:ln w="28575">
            <a:solidFill>
              <a:srgbClr val="92D050"/>
            </a:solidFill>
          </a:ln>
        </p:spPr>
        <p:txBody>
          <a:bodyPr wrap="square" rtlCol="0">
            <a:spAutoFit/>
          </a:bodyPr>
          <a:p>
            <a:r>
              <a:rPr lang="zh-CN" altLang="en-US" sz="2800" dirty="0" smtClean="0"/>
              <a:t>考试科目：有机化学</a:t>
            </a:r>
            <a:endParaRPr lang="en-US" altLang="zh-CN" sz="2800" dirty="0" smtClean="0"/>
          </a:p>
          <a:p>
            <a:r>
              <a:rPr lang="zh-CN" altLang="en-US" sz="2800" dirty="0" smtClean="0"/>
              <a:t>考试时间：</a:t>
            </a:r>
            <a:r>
              <a:rPr lang="en-US" altLang="zh-CN" sz="2800" dirty="0" smtClean="0"/>
              <a:t>15:00--17:00</a:t>
            </a:r>
            <a:endParaRPr lang="en-US" altLang="zh-CN" sz="2800" dirty="0" smtClean="0"/>
          </a:p>
          <a:p>
            <a:r>
              <a:rPr lang="zh-CN" altLang="en-US" sz="2800" dirty="0" smtClean="0"/>
              <a:t>考试班级：</a:t>
            </a:r>
            <a:r>
              <a:rPr lang="en-US" altLang="zh-CN" sz="2800" dirty="0" smtClean="0"/>
              <a:t>15</a:t>
            </a:r>
            <a:r>
              <a:rPr lang="zh-CN" altLang="en-US" sz="2800" dirty="0" smtClean="0"/>
              <a:t>食品</a:t>
            </a:r>
            <a:r>
              <a:rPr lang="en-US" altLang="zh-CN" sz="2800" dirty="0" smtClean="0"/>
              <a:t>1,2</a:t>
            </a:r>
            <a:r>
              <a:rPr lang="zh-CN" altLang="en-US" sz="2800" dirty="0" smtClean="0"/>
              <a:t>班</a:t>
            </a:r>
            <a:endParaRPr lang="en-US" altLang="zh-CN" sz="2800" dirty="0" smtClean="0"/>
          </a:p>
          <a:p>
            <a:r>
              <a:rPr lang="zh-CN" altLang="en-US" sz="2800" dirty="0" smtClean="0"/>
              <a:t>考试方式：闭卷</a:t>
            </a:r>
            <a:endParaRPr lang="zh-CN" altLang="en-US" sz="2800" dirty="0"/>
          </a:p>
        </p:txBody>
      </p:sp>
    </p:spTree>
    <p:controls>
      <mc:AlternateContent xmlns:mc="http://schemas.openxmlformats.org/markup-compatibility/2006">
        <mc:Choice xmlns:v="urn:schemas-microsoft-com:vml" Requires="v">
          <p:control spid="1027" name="" r:id="rId1" imgW="2779260" imgH="2571781"/>
        </mc:Choice>
        <mc:Fallback>
          <p:control name="" r:id="rId1" imgW="2779260" imgH="2571781">
            <p:pic>
              <p:nvPicPr>
                <p:cNvPr id="0" name="Host Control  1026"/>
                <p:cNvPicPr>
                  <a:picLocks noChangeAspect="1"/>
                </p:cNvPicPr>
                <p:nvPr>
                  <p:custDataLst>
                    <p:tags r:id="rId2"/>
                  </p:custDataLst>
                </p:nvPr>
              </p:nvPicPr>
              <p:blipFill>
                <a:blip r:embed="rId3"/>
                <a:stretch>
                  <a:fillRect/>
                </a:stretch>
              </p:blipFill>
              <p:spPr>
                <a:xfrm>
                  <a:off x="5868144" y="138194"/>
                  <a:ext cx="2779260" cy="2571781"/>
                </a:xfrm>
                <a:prstGeom prst="rect">
                  <a:avLst/>
                </a:prstGeom>
                <a:noFill/>
                <a:ln w="9525">
                  <a:noFill/>
                </a:ln>
              </p:spPr>
            </p:pic>
          </p:control>
        </mc:Fallback>
      </mc:AlternateContent>
    </p:controls>
  </p:cSld>
  <p:clrMapOvr>
    <a:masterClrMapping/>
  </p:clrMapOvr>
  <p:transition advClick="0" advTm="20000">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79512" y="836712"/>
            <a:ext cx="8712968" cy="6051785"/>
          </a:xfrm>
          <a:prstGeom prst="rect">
            <a:avLst/>
          </a:prstGeom>
          <a:noFill/>
        </p:spPr>
        <p:txBody>
          <a:bodyPr wrap="square" rtlCol="0">
            <a:spAutoFit/>
          </a:bodyPr>
          <a:lstStyle/>
          <a:p>
            <a:pPr marL="342900" indent="-342900">
              <a:lnSpc>
                <a:spcPct val="125000"/>
              </a:lnSpc>
              <a:spcBef>
                <a:spcPts val="1200"/>
              </a:spcBef>
              <a:spcAft>
                <a:spcPts val="600"/>
              </a:spcAft>
              <a:buFont typeface="Wingdings" panose="05000000000000000000" pitchFamily="2" charset="2"/>
              <a:buChar char="n"/>
            </a:pPr>
            <a:r>
              <a:rPr lang="zh-CN" altLang="en-US" sz="2300" dirty="0" smtClean="0">
                <a:latin typeface="微软雅黑" panose="020B0503020204020204" pitchFamily="34" charset="-122"/>
                <a:ea typeface="微软雅黑" panose="020B0503020204020204" pitchFamily="34" charset="-122"/>
              </a:rPr>
              <a:t>考试发生违纪或作弊，该课程取消成绩并通报批评，转交学生工作处进行行政处理。</a:t>
            </a:r>
            <a:endParaRPr lang="en-US" altLang="zh-CN" sz="2300" dirty="0" smtClean="0">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dirty="0" smtClean="0">
                <a:latin typeface="微软雅黑" panose="020B0503020204020204" pitchFamily="34" charset="-122"/>
                <a:ea typeface="微软雅黑" panose="020B0503020204020204" pitchFamily="34" charset="-122"/>
              </a:rPr>
              <a:t>违反考场纪律，给予记过及以上处分。</a:t>
            </a:r>
            <a:endParaRPr lang="en-US" altLang="zh-CN" sz="2300" dirty="0" smtClean="0">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dirty="0" smtClean="0">
                <a:solidFill>
                  <a:srgbClr val="FF0000"/>
                </a:solidFill>
                <a:latin typeface="微软雅黑" panose="020B0503020204020204" pitchFamily="34" charset="-122"/>
                <a:ea typeface="微软雅黑" panose="020B0503020204020204" pitchFamily="34" charset="-122"/>
              </a:rPr>
              <a:t>作弊，给予留校察看及以上处分。</a:t>
            </a:r>
            <a:endParaRPr lang="en-US" altLang="zh-CN" sz="2300"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b="1" dirty="0" smtClean="0">
                <a:solidFill>
                  <a:srgbClr val="FF0000"/>
                </a:solidFill>
                <a:latin typeface="微软雅黑" panose="020B0503020204020204" pitchFamily="34" charset="-122"/>
                <a:ea typeface="微软雅黑" panose="020B0503020204020204" pitchFamily="34" charset="-122"/>
              </a:rPr>
              <a:t>由他人替考、替他人参加考试、组织作弊、使用通讯设备或其他器材作弊、向他人出售考试试题或答案牟利以及其他严重作弊或扰乱考试秩序行为，给予开除学籍处分。</a:t>
            </a:r>
            <a:endParaRPr lang="en-US" altLang="zh-CN" sz="2300" b="1"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dirty="0" smtClean="0">
                <a:solidFill>
                  <a:srgbClr val="FF0000"/>
                </a:solidFill>
                <a:latin typeface="微软雅黑" panose="020B0503020204020204" pitchFamily="34" charset="-122"/>
                <a:ea typeface="微软雅黑" panose="020B0503020204020204" pitchFamily="34" charset="-122"/>
              </a:rPr>
              <a:t>考场违纪一次后又发生第二次考场违纪，给予开除学籍处分。</a:t>
            </a:r>
            <a:endParaRPr lang="en-US" altLang="zh-CN" sz="2300" dirty="0" smtClean="0">
              <a:solidFill>
                <a:srgbClr val="FF0000"/>
              </a:solidFill>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dirty="0" smtClean="0">
                <a:latin typeface="微软雅黑" panose="020B0503020204020204" pitchFamily="34" charset="-122"/>
                <a:ea typeface="微软雅黑" panose="020B0503020204020204" pitchFamily="34" charset="-122"/>
              </a:rPr>
              <a:t>处分决定书归入学生档案。</a:t>
            </a:r>
            <a:endParaRPr lang="en-US" altLang="zh-CN" sz="2300" dirty="0" smtClean="0">
              <a:latin typeface="微软雅黑" panose="020B0503020204020204" pitchFamily="34" charset="-122"/>
              <a:ea typeface="微软雅黑" panose="020B0503020204020204" pitchFamily="34" charset="-122"/>
            </a:endParaRPr>
          </a:p>
          <a:p>
            <a:pPr marL="342900" indent="-342900">
              <a:lnSpc>
                <a:spcPct val="125000"/>
              </a:lnSpc>
              <a:spcBef>
                <a:spcPts val="1200"/>
              </a:spcBef>
              <a:spcAft>
                <a:spcPts val="600"/>
              </a:spcAft>
              <a:buFont typeface="Wingdings" panose="05000000000000000000" pitchFamily="2" charset="2"/>
              <a:buChar char="n"/>
            </a:pPr>
            <a:r>
              <a:rPr lang="zh-CN" altLang="en-US" sz="2300" dirty="0" smtClean="0">
                <a:solidFill>
                  <a:srgbClr val="FF0000"/>
                </a:solidFill>
                <a:latin typeface="微软雅黑" panose="020B0503020204020204" pitchFamily="34" charset="-122"/>
                <a:ea typeface="微软雅黑" panose="020B0503020204020204" pitchFamily="34" charset="-122"/>
              </a:rPr>
              <a:t>学生解除处分后，有关资料完整归入学生档案。</a:t>
            </a:r>
            <a:endParaRPr lang="zh-CN" altLang="en-US" sz="2300" dirty="0">
              <a:solidFill>
                <a:srgbClr val="FF0000"/>
              </a:solidFill>
              <a:latin typeface="微软雅黑" panose="020B0503020204020204" pitchFamily="34" charset="-122"/>
              <a:ea typeface="微软雅黑" panose="020B0503020204020204" pitchFamily="34" charset="-122"/>
            </a:endParaRPr>
          </a:p>
        </p:txBody>
      </p:sp>
      <p:sp>
        <p:nvSpPr>
          <p:cNvPr id="3" name="文本框 2"/>
          <p:cNvSpPr txBox="1"/>
          <p:nvPr/>
        </p:nvSpPr>
        <p:spPr>
          <a:xfrm>
            <a:off x="251520" y="231031"/>
            <a:ext cx="7879080" cy="461665"/>
          </a:xfrm>
          <a:prstGeom prst="rect">
            <a:avLst/>
          </a:prstGeom>
          <a:solidFill>
            <a:srgbClr val="FFC000"/>
          </a:solidFill>
        </p:spPr>
        <p:txBody>
          <a:bodyPr wrap="none" rtlCol="0">
            <a:spAutoFit/>
          </a:bodyPr>
          <a:lstStyle/>
          <a:p>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北京理工大学珠海学院学生违纪处分规定</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见学生手册</a:t>
            </a:r>
            <a:endParaRPr lang="zh-CN" altLang="en-US" sz="2400" dirty="0">
              <a:latin typeface="微软雅黑" panose="020B0503020204020204" pitchFamily="34" charset="-122"/>
              <a:ea typeface="微软雅黑" panose="020B0503020204020204" pitchFamily="34" charset="-122"/>
            </a:endParaRPr>
          </a:p>
        </p:txBody>
      </p:sp>
    </p:spTree>
  </p:cSld>
  <p:clrMapOvr>
    <a:masterClrMapping/>
  </p:clrMapOvr>
  <p:transition advTm="20000">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568002" y="0"/>
            <a:ext cx="8007995" cy="6878544"/>
          </a:xfrm>
          <a:prstGeom prst="rect">
            <a:avLst/>
          </a:prstGeom>
        </p:spPr>
      </p:pic>
    </p:spTree>
  </p:cSld>
  <p:clrMapOvr>
    <a:masterClrMapping/>
  </p:clrMapOvr>
  <p:transition advTm="15000">
    <p:fade/>
  </p:transition>
  <p:timing>
    <p:tnLst>
      <p:par>
        <p:cTn id="1" dur="indefinite" restart="never" nodeType="tmRoot"/>
      </p:par>
    </p:tnLst>
  </p:timing>
</p:sld>
</file>

<file path=ppt/tags/tag1.xml><?xml version="1.0" encoding="utf-8"?>
<p:tagLst xmlns:p="http://schemas.openxmlformats.org/presentationml/2006/main">
  <p:tag name="MMPROD_MANAGE_ASSETS" val="FALSE"/>
  <p:tag name="MMPROD_IS_H264" val="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616</Words>
  <Application>WPS 演示</Application>
  <PresentationFormat>全屏显示(4:3)</PresentationFormat>
  <Paragraphs>75</Paragraphs>
  <Slides>4</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4</vt:i4>
      </vt:variant>
    </vt:vector>
  </HeadingPairs>
  <TitlesOfParts>
    <vt:vector size="11" baseType="lpstr">
      <vt:lpstr>Arial</vt:lpstr>
      <vt:lpstr>宋体</vt:lpstr>
      <vt:lpstr>Wingdings</vt:lpstr>
      <vt:lpstr>微软雅黑</vt:lpstr>
      <vt:lpstr>Calibri</vt:lpstr>
      <vt:lpstr>Arial Unicode MS</vt:lpstr>
      <vt:lpstr>Office 主题</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Administrator</dc:creator>
  <cp:lastModifiedBy>王淑波</cp:lastModifiedBy>
  <cp:revision>36</cp:revision>
  <dcterms:created xsi:type="dcterms:W3CDTF">2016-11-13T08:00:00Z</dcterms:created>
  <dcterms:modified xsi:type="dcterms:W3CDTF">2019-06-28T01:11:33Z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2052-11.1.0.8806</vt:lpwstr>
  </property>
</Properties>
</file>