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1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tags/tag17.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8"/>
  </p:notesMasterIdLst>
  <p:handoutMasterIdLst>
    <p:handoutMasterId r:id="rId39"/>
  </p:handoutMasterIdLst>
  <p:sldIdLst>
    <p:sldId id="350" r:id="rId2"/>
    <p:sldId id="351" r:id="rId3"/>
    <p:sldId id="315" r:id="rId4"/>
    <p:sldId id="314" r:id="rId5"/>
    <p:sldId id="337" r:id="rId6"/>
    <p:sldId id="317" r:id="rId7"/>
    <p:sldId id="322" r:id="rId8"/>
    <p:sldId id="357" r:id="rId9"/>
    <p:sldId id="324" r:id="rId10"/>
    <p:sldId id="338" r:id="rId11"/>
    <p:sldId id="325" r:id="rId12"/>
    <p:sldId id="326" r:id="rId13"/>
    <p:sldId id="327" r:id="rId14"/>
    <p:sldId id="333" r:id="rId15"/>
    <p:sldId id="334" r:id="rId16"/>
    <p:sldId id="335" r:id="rId17"/>
    <p:sldId id="336" r:id="rId18"/>
    <p:sldId id="328" r:id="rId19"/>
    <p:sldId id="329" r:id="rId20"/>
    <p:sldId id="343" r:id="rId21"/>
    <p:sldId id="339" r:id="rId22"/>
    <p:sldId id="359" r:id="rId23"/>
    <p:sldId id="344" r:id="rId24"/>
    <p:sldId id="340" r:id="rId25"/>
    <p:sldId id="345" r:id="rId26"/>
    <p:sldId id="346" r:id="rId27"/>
    <p:sldId id="347" r:id="rId28"/>
    <p:sldId id="348" r:id="rId29"/>
    <p:sldId id="341" r:id="rId30"/>
    <p:sldId id="332" r:id="rId31"/>
    <p:sldId id="352" r:id="rId32"/>
    <p:sldId id="355" r:id="rId33"/>
    <p:sldId id="358" r:id="rId34"/>
    <p:sldId id="353" r:id="rId35"/>
    <p:sldId id="342" r:id="rId36"/>
    <p:sldId id="349" r:id="rId37"/>
  </p:sldIdLst>
  <p:sldSz cx="9144000" cy="6858000" type="screen4x3"/>
  <p:notesSz cx="6858000" cy="9144000"/>
  <p:embeddedFontLst>
    <p:embeddedFont>
      <p:font typeface="Calibri" pitchFamily="34" charset="0"/>
      <p:regular r:id="rId40"/>
      <p:bold r:id="rId41"/>
      <p:italic r:id="rId42"/>
      <p:boldItalic r:id="rId43"/>
    </p:embeddedFont>
    <p:embeddedFont>
      <p:font typeface="华文行楷" pitchFamily="2" charset="-122"/>
      <p:regular r:id="rId44"/>
    </p:embeddedFont>
    <p:embeddedFont>
      <p:font typeface="黑体" pitchFamily="49" charset="-122"/>
      <p:regular r:id="rId45"/>
    </p:embeddedFont>
    <p:embeddedFont>
      <p:font typeface="微软雅黑" pitchFamily="34" charset="-122"/>
      <p:regular r:id="rId46"/>
      <p:bold r:id="rId47"/>
    </p:embeddedFont>
    <p:embeddedFont>
      <p:font typeface="Impact" pitchFamily="34" charset="0"/>
      <p:regular r:id="rId48"/>
    </p:embeddedFont>
    <p:embeddedFont>
      <p:font typeface="ＭＳ Ｐゴシック" pitchFamily="34" charset="-128"/>
      <p:regular r:id="rId49"/>
    </p:embeddedFont>
    <p:embeddedFont>
      <p:font typeface="楷体" pitchFamily="49" charset="-122"/>
      <p:regular r:id="rId50"/>
    </p:embeddedFont>
    <p:embeddedFont>
      <p:font typeface="Calibri Light" pitchFamily="34" charset="0"/>
      <p:regular r:id="rId51"/>
      <p:italic r:id="rId5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748">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ECEFE"/>
    <a:srgbClr val="ADBDFF"/>
    <a:srgbClr val="4C8DDC"/>
    <a:srgbClr val="6D8BE1"/>
    <a:srgbClr val="1B3C63"/>
    <a:srgbClr val="112C63"/>
    <a:srgbClr val="9DB1EB"/>
    <a:srgbClr val="C5D1F3"/>
    <a:srgbClr val="134F91"/>
    <a:srgbClr val="21487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9610" autoAdjust="0"/>
  </p:normalViewPr>
  <p:slideViewPr>
    <p:cSldViewPr snapToGrid="0">
      <p:cViewPr varScale="1">
        <p:scale>
          <a:sx n="113" d="100"/>
          <a:sy n="113" d="100"/>
        </p:scale>
        <p:origin x="-1560" y="-114"/>
      </p:cViewPr>
      <p:guideLst>
        <p:guide orient="horz" pos="2160"/>
        <p:guide orient="horz" pos="748"/>
        <p:guide pos="3840"/>
        <p:guide pos="2880"/>
      </p:guideLst>
    </p:cSldViewPr>
  </p:slideViewPr>
  <p:notesTextViewPr>
    <p:cViewPr>
      <p:scale>
        <a:sx n="1" d="1"/>
        <a:sy n="1" d="1"/>
      </p:scale>
      <p:origin x="0" y="0"/>
    </p:cViewPr>
  </p:notesTextViewPr>
  <p:sorterViewPr>
    <p:cViewPr>
      <p:scale>
        <a:sx n="140" d="100"/>
        <a:sy n="14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2.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1F3250-E7FF-4F10-B697-72BC5EE8C027}" type="datetimeFigureOut">
              <a:rPr lang="zh-CN" altLang="en-US" smtClean="0"/>
              <a:pPr/>
              <a:t>2017-12-06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072BD7-76AA-4946-815A-772B4A6AF56C}" type="slidenum">
              <a:rPr lang="zh-CN" altLang="en-US" smtClean="0"/>
              <a:pPr/>
              <a:t>‹#›</a:t>
            </a:fld>
            <a:endParaRPr lang="zh-CN" altLang="en-US"/>
          </a:p>
        </p:txBody>
      </p:sp>
    </p:spTree>
    <p:extLst>
      <p:ext uri="{BB962C8B-B14F-4D97-AF65-F5344CB8AC3E}">
        <p14:creationId xmlns="" xmlns:p14="http://schemas.microsoft.com/office/powerpoint/2010/main" val="22828867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3F9AAB-0F72-421A-8D36-9D389E9FE561}" type="datetimeFigureOut">
              <a:rPr lang="zh-CN" altLang="en-US" smtClean="0"/>
              <a:pPr/>
              <a:t>2017-12-06</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8F46BB-4122-4690-955F-3C987D16825B}" type="slidenum">
              <a:rPr lang="zh-CN" altLang="en-US" smtClean="0"/>
              <a:pPr/>
              <a:t>‹#›</a:t>
            </a:fld>
            <a:endParaRPr lang="zh-CN" altLang="en-US"/>
          </a:p>
        </p:txBody>
      </p:sp>
    </p:spTree>
    <p:extLst>
      <p:ext uri="{BB962C8B-B14F-4D97-AF65-F5344CB8AC3E}">
        <p14:creationId xmlns="" xmlns:p14="http://schemas.microsoft.com/office/powerpoint/2010/main" val="409027636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7594E24-A6EA-4136-A7CB-E94DF4BCD35A}" type="datetime1">
              <a:rPr lang="zh-CN" altLang="en-US" smtClean="0"/>
              <a:pPr/>
              <a:t>2017-12-06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17729373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9BC518C-43D0-4CE1-95B5-1A0CA3F94262}" type="datetime1">
              <a:rPr lang="zh-CN" altLang="en-US" smtClean="0"/>
              <a:pPr/>
              <a:t>2017-12-06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23100315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D91AC40-03B7-4993-8C6C-7DDAC5900E0E}" type="datetime1">
              <a:rPr lang="zh-CN" altLang="en-US" smtClean="0"/>
              <a:pPr/>
              <a:t>2017-12-06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22564397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2EF19C-E653-465F-83FB-699D4607143A}" type="datetime1">
              <a:rPr lang="zh-CN" altLang="en-US" smtClean="0"/>
              <a:pPr/>
              <a:t>2017-12-06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26896075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41"/>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6"/>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6B9B263-A510-4728-997D-40605C33F606}" type="datetime1">
              <a:rPr lang="zh-CN" altLang="en-US" smtClean="0"/>
              <a:pPr/>
              <a:t>2017-12-06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540721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6F219B5-5C86-4C72-8FC9-EE835517A8DE}" type="datetime1">
              <a:rPr lang="zh-CN" altLang="en-US" smtClean="0"/>
              <a:pPr/>
              <a:t>2017-12-06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15459248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8"/>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F051FB5-3553-460C-989E-D1279283D848}" type="datetime1">
              <a:rPr lang="zh-CN" altLang="en-US" smtClean="0"/>
              <a:pPr/>
              <a:t>2017-12-06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42613873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2F13900-9F47-428B-8191-D87C6F4BBA09}" type="datetime1">
              <a:rPr lang="zh-CN" altLang="en-US" smtClean="0"/>
              <a:pPr/>
              <a:t>2017-12-06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184484766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7451C25-0A79-4B6B-B90F-20D43E8DD6D7}" type="datetime1">
              <a:rPr lang="zh-CN" altLang="en-US" smtClean="0"/>
              <a:pPr/>
              <a:t>2017-12-06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27772779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F98A640-FB04-4767-8E6D-9DFB3E209236}" type="datetime1">
              <a:rPr lang="zh-CN" altLang="en-US" smtClean="0"/>
              <a:pPr/>
              <a:t>2017-12-06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39649832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987428"/>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81D1B6C-AF7C-474C-A771-E0045893C1ED}" type="datetime1">
              <a:rPr lang="zh-CN" altLang="en-US" smtClean="0"/>
              <a:pPr/>
              <a:t>2017-12-06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42643192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AECCFE">
                <a:alpha val="69000"/>
              </a:srgbClr>
            </a:gs>
            <a:gs pos="0">
              <a:schemeClr val="bg1"/>
            </a:gs>
          </a:gsLst>
          <a:lin ang="168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CE0CDF-EC92-4090-8A50-5EDAD4B637D8}" type="datetime1">
              <a:rPr lang="zh-CN" altLang="en-US" smtClean="0"/>
              <a:pPr/>
              <a:t>2017-12-06</a:t>
            </a:fld>
            <a:endParaRPr lang="zh-CN" altLang="en-US"/>
          </a:p>
        </p:txBody>
      </p:sp>
      <p:sp>
        <p:nvSpPr>
          <p:cNvPr id="5" name="页脚占位符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892DDE-681C-48CB-9337-0E7B425B1F48}" type="slidenum">
              <a:rPr lang="zh-CN" altLang="en-US" smtClean="0"/>
              <a:pPr/>
              <a:t>‹#›</a:t>
            </a:fld>
            <a:endParaRPr lang="zh-CN" altLang="en-US"/>
          </a:p>
        </p:txBody>
      </p:sp>
    </p:spTree>
    <p:extLst>
      <p:ext uri="{BB962C8B-B14F-4D97-AF65-F5344CB8AC3E}">
        <p14:creationId xmlns="" xmlns:p14="http://schemas.microsoft.com/office/powerpoint/2010/main" val="1555638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10.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4.png"/><Relationship Id="rId5" Type="http://schemas.openxmlformats.org/officeDocument/2006/relationships/tags" Target="../tags/tag11.xml"/><Relationship Id="rId10" Type="http://schemas.openxmlformats.org/officeDocument/2006/relationships/image" Target="../media/image3.jpeg"/><Relationship Id="rId4" Type="http://schemas.openxmlformats.org/officeDocument/2006/relationships/tags" Target="../tags/tag10.xml"/><Relationship Id="rId9"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image" Target="../media/image25.jpe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24.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4.png"/><Relationship Id="rId5" Type="http://schemas.openxmlformats.org/officeDocument/2006/relationships/tags" Target="../tags/tag20.xml"/><Relationship Id="rId15" Type="http://schemas.openxmlformats.org/officeDocument/2006/relationships/image" Target="../media/image27.png"/><Relationship Id="rId10" Type="http://schemas.openxmlformats.org/officeDocument/2006/relationships/image" Target="../media/image3.jpeg"/><Relationship Id="rId4" Type="http://schemas.openxmlformats.org/officeDocument/2006/relationships/tags" Target="../tags/tag19.xml"/><Relationship Id="rId9" Type="http://schemas.openxmlformats.org/officeDocument/2006/relationships/slideLayout" Target="../slideLayouts/slideLayout2.xml"/><Relationship Id="rId1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image" Target="../media/image4.png"/><Relationship Id="rId7" Type="http://schemas.openxmlformats.org/officeDocument/2006/relationships/slide" Target="slide2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slide" Target="slide19.xml"/><Relationship Id="rId11" Type="http://schemas.openxmlformats.org/officeDocument/2006/relationships/image" Target="../media/image5.jpeg"/><Relationship Id="rId5" Type="http://schemas.openxmlformats.org/officeDocument/2006/relationships/slide" Target="slide9.xml"/><Relationship Id="rId10" Type="http://schemas.openxmlformats.org/officeDocument/2006/relationships/slide" Target="slide35.xml"/><Relationship Id="rId4" Type="http://schemas.openxmlformats.org/officeDocument/2006/relationships/slide" Target="slide4.xml"/><Relationship Id="rId9" Type="http://schemas.openxmlformats.org/officeDocument/2006/relationships/slide" Target="slide29.xml"/></Relationships>
</file>

<file path=ppt/slides/_rels/slide30.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4.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image" Target="../media/image3.jpeg"/><Relationship Id="rId16"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2038" y="1235965"/>
            <a:ext cx="7886700" cy="4942643"/>
          </a:xfrm>
        </p:spPr>
        <p:txBody>
          <a:bodyPr>
            <a:normAutofit/>
          </a:bodyPr>
          <a:lstStyle/>
          <a:p>
            <a:pPr marL="0" indent="0">
              <a:buNone/>
            </a:pPr>
            <a:r>
              <a:rPr lang="zh-CN" altLang="en-US" dirty="0" smtClean="0"/>
              <a:t>                   </a:t>
            </a:r>
            <a:endParaRPr lang="en-US" altLang="zh-CN" dirty="0" smtClean="0"/>
          </a:p>
          <a:p>
            <a:pPr marL="0" indent="0">
              <a:buNone/>
            </a:pPr>
            <a:endParaRPr lang="en-US" altLang="zh-CN" dirty="0"/>
          </a:p>
          <a:p>
            <a:pPr marL="0" indent="0">
              <a:buNone/>
            </a:pPr>
            <a:r>
              <a:rPr lang="en-US" altLang="zh-CN" dirty="0" smtClean="0">
                <a:latin typeface="华文行楷" panose="02010800040101010101" pitchFamily="2" charset="-122"/>
                <a:ea typeface="华文行楷" panose="02010800040101010101" pitchFamily="2" charset="-122"/>
              </a:rPr>
              <a:t>            </a:t>
            </a:r>
            <a:r>
              <a:rPr lang="zh-CN" altLang="en-US" sz="6300" b="1" dirty="0" smtClean="0">
                <a:latin typeface="华文行楷" panose="02010800040101010101" pitchFamily="2" charset="-122"/>
                <a:ea typeface="华文行楷" panose="02010800040101010101" pitchFamily="2" charset="-122"/>
              </a:rPr>
              <a:t>广东北玻 </a:t>
            </a:r>
            <a:r>
              <a:rPr lang="en-US" altLang="zh-CN" sz="6300" b="1" dirty="0" smtClean="0">
                <a:latin typeface="华文行楷" panose="02010800040101010101" pitchFamily="2" charset="-122"/>
                <a:ea typeface="华文行楷" panose="02010800040101010101" pitchFamily="2" charset="-122"/>
              </a:rPr>
              <a:t>—</a:t>
            </a:r>
            <a:r>
              <a:rPr lang="zh-CN" altLang="en-US" sz="6300" b="1" dirty="0" smtClean="0">
                <a:latin typeface="华文行楷" panose="02010800040101010101" pitchFamily="2" charset="-122"/>
                <a:ea typeface="华文行楷" panose="02010800040101010101" pitchFamily="2" charset="-122"/>
              </a:rPr>
              <a:t>珠海</a:t>
            </a:r>
            <a:endParaRPr lang="en-US" altLang="zh-CN" sz="6300" b="1" dirty="0" smtClean="0">
              <a:latin typeface="华文行楷" panose="02010800040101010101" pitchFamily="2" charset="-122"/>
              <a:ea typeface="华文行楷" panose="02010800040101010101" pitchFamily="2" charset="-122"/>
            </a:endParaRPr>
          </a:p>
          <a:p>
            <a:pPr marL="0" indent="0">
              <a:buNone/>
            </a:pPr>
            <a:endParaRPr lang="en-US" altLang="zh-CN" sz="6000" b="1" dirty="0">
              <a:latin typeface="华文行楷" panose="02010800040101010101" pitchFamily="2" charset="-122"/>
              <a:ea typeface="华文行楷" panose="02010800040101010101" pitchFamily="2" charset="-122"/>
            </a:endParaRPr>
          </a:p>
          <a:p>
            <a:pPr marL="0" indent="0">
              <a:buNone/>
            </a:pPr>
            <a:endParaRPr lang="en-US" altLang="zh-CN" sz="6000" b="1" dirty="0" smtClean="0">
              <a:latin typeface="华文行楷" panose="02010800040101010101" pitchFamily="2" charset="-122"/>
              <a:ea typeface="华文行楷" panose="02010800040101010101" pitchFamily="2" charset="-122"/>
            </a:endParaRPr>
          </a:p>
          <a:p>
            <a:pPr marL="0" indent="0">
              <a:buNone/>
            </a:pPr>
            <a:r>
              <a:rPr lang="en-US" altLang="zh-CN" sz="5000" b="1" dirty="0">
                <a:latin typeface="华文行楷" panose="02010800040101010101" pitchFamily="2" charset="-122"/>
                <a:ea typeface="华文行楷" panose="02010800040101010101" pitchFamily="2" charset="-122"/>
              </a:rPr>
              <a:t> </a:t>
            </a:r>
            <a:r>
              <a:rPr lang="en-US" altLang="zh-CN" sz="5000" b="1" dirty="0" smtClean="0">
                <a:latin typeface="华文行楷" panose="02010800040101010101" pitchFamily="2" charset="-122"/>
                <a:ea typeface="华文行楷" panose="02010800040101010101" pitchFamily="2" charset="-122"/>
              </a:rPr>
              <a:t>              2017</a:t>
            </a:r>
            <a:r>
              <a:rPr lang="zh-CN" altLang="en-US" sz="5000" b="1" dirty="0" smtClean="0">
                <a:latin typeface="华文行楷" panose="02010800040101010101" pitchFamily="2" charset="-122"/>
                <a:ea typeface="华文行楷" panose="02010800040101010101" pitchFamily="2" charset="-122"/>
              </a:rPr>
              <a:t>校园招聘</a:t>
            </a:r>
            <a:endParaRPr lang="zh-CN" altLang="en-US" sz="5000" b="1" dirty="0">
              <a:latin typeface="华文行楷" panose="02010800040101010101" pitchFamily="2" charset="-122"/>
              <a:ea typeface="华文行楷" panose="02010800040101010101" pitchFamily="2" charset="-122"/>
            </a:endParaRPr>
          </a:p>
        </p:txBody>
      </p:sp>
      <p:pic>
        <p:nvPicPr>
          <p:cNvPr id="4" name="图片 3" descr="图片包含 事情&#10;&#10;已生成高可信度的说明">
            <a:extLst>
              <a:ext uri="{FF2B5EF4-FFF2-40B4-BE49-F238E27FC236}">
                <a16:creationId xmlns="" xmlns:a16="http://schemas.microsoft.com/office/drawing/2014/main" id="{F67059B8-69FE-4678-8F40-7AD0E0193052}"/>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5665" y="83452"/>
            <a:ext cx="1521220" cy="908838"/>
          </a:xfrm>
          <a:prstGeom prst="rect">
            <a:avLst/>
          </a:prstGeom>
        </p:spPr>
      </p:pic>
    </p:spTree>
    <p:extLst>
      <p:ext uri="{BB962C8B-B14F-4D97-AF65-F5344CB8AC3E}">
        <p14:creationId xmlns="" xmlns:p14="http://schemas.microsoft.com/office/powerpoint/2010/main" val="13078854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08</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E77CC342-8E00-4EC7-9CC8-1F116DCCCE94}"/>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北玻电子玻璃公司简介</a:t>
            </a:r>
          </a:p>
        </p:txBody>
      </p:sp>
      <p:sp>
        <p:nvSpPr>
          <p:cNvPr id="9" name="TextBox 15">
            <a:extLst>
              <a:ext uri="{FF2B5EF4-FFF2-40B4-BE49-F238E27FC236}">
                <a16:creationId xmlns="" xmlns:a16="http://schemas.microsoft.com/office/drawing/2014/main" id="{8EA1A158-3CA5-49FA-898B-2370A2069D91}"/>
              </a:ext>
            </a:extLst>
          </p:cNvPr>
          <p:cNvSpPr txBox="1"/>
          <p:nvPr/>
        </p:nvSpPr>
        <p:spPr>
          <a:xfrm>
            <a:off x="615027" y="3249383"/>
            <a:ext cx="7916498" cy="2841751"/>
          </a:xfrm>
          <a:prstGeom prst="rect">
            <a:avLst/>
          </a:prstGeom>
          <a:noFill/>
        </p:spPr>
        <p:txBody>
          <a:bodyPr wrap="square" lIns="71067" tIns="35534" rIns="71067" bIns="35534"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just"/>
            <a:r>
              <a:rPr lang="zh-CN" altLang="en-US" sz="1500" dirty="0"/>
              <a:t>广东北玻电子玻璃有限公司位于珠海保税区，创建于</a:t>
            </a:r>
            <a:r>
              <a:rPr lang="en-US" altLang="zh-CN" sz="1500" dirty="0" smtClean="0"/>
              <a:t>2017</a:t>
            </a:r>
            <a:r>
              <a:rPr lang="zh-CN" altLang="en-US" sz="1500" dirty="0"/>
              <a:t>年，厂房占地</a:t>
            </a:r>
            <a:r>
              <a:rPr lang="en-US" altLang="zh-CN" sz="1500" dirty="0"/>
              <a:t>2</a:t>
            </a:r>
            <a:r>
              <a:rPr lang="zh-CN" altLang="en-US" sz="1500" dirty="0"/>
              <a:t>万多平方米，</a:t>
            </a:r>
            <a:r>
              <a:rPr lang="zh-CN" altLang="en-US" sz="1500" dirty="0" smtClean="0"/>
              <a:t>注册资金</a:t>
            </a:r>
            <a:r>
              <a:rPr lang="en-US" altLang="zh-CN" sz="1500" dirty="0" smtClean="0"/>
              <a:t>8000</a:t>
            </a:r>
            <a:r>
              <a:rPr lang="zh-CN" altLang="en-US" sz="1500" dirty="0" smtClean="0"/>
              <a:t>万，注册员工</a:t>
            </a:r>
            <a:r>
              <a:rPr lang="en-US" altLang="zh-CN" sz="1500" dirty="0"/>
              <a:t>800</a:t>
            </a:r>
            <a:r>
              <a:rPr lang="zh-CN" altLang="en-US" sz="1500" dirty="0"/>
              <a:t>余人，是一家专注于中大尺寸触摸屏玻璃盖板研发、生产、</a:t>
            </a:r>
            <a:r>
              <a:rPr lang="zh-CN" altLang="en-US" sz="1500" dirty="0" smtClean="0"/>
              <a:t>销售于一体的</a:t>
            </a:r>
            <a:r>
              <a:rPr lang="zh-CN" altLang="en-US" sz="1500" dirty="0"/>
              <a:t>玻璃深加工现代化企业，</a:t>
            </a:r>
            <a:r>
              <a:rPr lang="zh-CN" altLang="zh-CN" sz="1500" dirty="0"/>
              <a:t>公司自成立以来，以“策略先行，经营致胜，管理为本”的商业推广理念，一步一个脚印发展成为同类企业中经营范围最广</a:t>
            </a:r>
            <a:r>
              <a:rPr lang="zh-CN" altLang="zh-CN" sz="1500" dirty="0" smtClean="0"/>
              <a:t>、行业</a:t>
            </a:r>
            <a:r>
              <a:rPr lang="zh-CN" altLang="zh-CN" sz="1500" dirty="0"/>
              <a:t>内颇具影响力的企业。</a:t>
            </a:r>
            <a:r>
              <a:rPr lang="zh-CN" altLang="en-US" sz="1500" dirty="0"/>
              <a:t>公司拥有先进的加工设备、资深</a:t>
            </a:r>
            <a:r>
              <a:rPr lang="zh-CN" altLang="en-US" sz="1500" dirty="0" smtClean="0"/>
              <a:t>的管理团队和专业的技术人员，根据</a:t>
            </a:r>
            <a:r>
              <a:rPr lang="zh-CN" altLang="en-US" sz="1500" dirty="0"/>
              <a:t>客户要求加工各类高难度</a:t>
            </a:r>
            <a:r>
              <a:rPr lang="zh-CN" altLang="en-US" sz="1500" dirty="0" smtClean="0"/>
              <a:t>产品，</a:t>
            </a:r>
            <a:r>
              <a:rPr lang="zh-CN" altLang="en-US" sz="1500" dirty="0"/>
              <a:t>在本行业中处于</a:t>
            </a:r>
            <a:r>
              <a:rPr lang="zh-CN" altLang="en-US" sz="1500" dirty="0" smtClean="0"/>
              <a:t>领先水平，</a:t>
            </a:r>
            <a:r>
              <a:rPr lang="zh-CN" altLang="en-US" sz="1500" dirty="0"/>
              <a:t>能对玻璃进行电切割、钻孔、异形、磨边、钢化、丝印</a:t>
            </a:r>
            <a:r>
              <a:rPr lang="zh-CN" altLang="en-US" sz="1500" dirty="0" smtClean="0"/>
              <a:t>、镀</a:t>
            </a:r>
            <a:r>
              <a:rPr lang="zh-CN" altLang="en-US" sz="1500" dirty="0"/>
              <a:t>膜。严谨的管理、细致的分工、流水化加工模式，专门建立</a:t>
            </a:r>
            <a:r>
              <a:rPr lang="zh-CN" altLang="en-US" sz="1500" dirty="0" smtClean="0"/>
              <a:t>的</a:t>
            </a:r>
            <a:r>
              <a:rPr lang="en-US" altLang="zh-CN" sz="1500" dirty="0" smtClean="0"/>
              <a:t>K</a:t>
            </a:r>
            <a:r>
              <a:rPr lang="zh-CN" altLang="en-US" sz="1500" dirty="0" smtClean="0"/>
              <a:t>级</a:t>
            </a:r>
            <a:r>
              <a:rPr lang="zh-CN" altLang="en-US" sz="1500" dirty="0"/>
              <a:t>无尘车间、包装车间，为确保产品质量能够符合客户要求打下坚实基础！</a:t>
            </a:r>
          </a:p>
        </p:txBody>
      </p:sp>
      <p:grpSp>
        <p:nvGrpSpPr>
          <p:cNvPr id="24" name="组合 23">
            <a:extLst>
              <a:ext uri="{FF2B5EF4-FFF2-40B4-BE49-F238E27FC236}">
                <a16:creationId xmlns="" xmlns:a16="http://schemas.microsoft.com/office/drawing/2014/main" id="{41CDCB85-83A4-4CF4-827F-51FFFB32CE70}"/>
              </a:ext>
            </a:extLst>
          </p:cNvPr>
          <p:cNvGrpSpPr/>
          <p:nvPr/>
        </p:nvGrpSpPr>
        <p:grpSpPr>
          <a:xfrm>
            <a:off x="621610" y="1149639"/>
            <a:ext cx="7897714" cy="1911776"/>
            <a:chOff x="621610" y="1149639"/>
            <a:chExt cx="7897714" cy="1911776"/>
          </a:xfrm>
        </p:grpSpPr>
        <p:pic>
          <p:nvPicPr>
            <p:cNvPr id="19" name="图片 18" descr="图片包含 建筑物, 户外, 天空, 地面&#10;&#10;已生成极高可信度的说明">
              <a:extLst>
                <a:ext uri="{FF2B5EF4-FFF2-40B4-BE49-F238E27FC236}">
                  <a16:creationId xmlns="" xmlns:a16="http://schemas.microsoft.com/office/drawing/2014/main" id="{3564872A-930E-434E-8A3A-3BDF81076089}"/>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181668" y="1149639"/>
              <a:ext cx="2549886" cy="1911776"/>
            </a:xfrm>
            <a:prstGeom prst="rect">
              <a:avLst/>
            </a:prstGeom>
          </p:spPr>
        </p:pic>
        <p:pic>
          <p:nvPicPr>
            <p:cNvPr id="21" name="图片 20" descr="图片包含 室内, 墙壁, 地板, 餐桌&#10;&#10;已生成极高可信度的说明">
              <a:extLst>
                <a:ext uri="{FF2B5EF4-FFF2-40B4-BE49-F238E27FC236}">
                  <a16:creationId xmlns="" xmlns:a16="http://schemas.microsoft.com/office/drawing/2014/main" id="{5C020004-F9DD-42C1-91AA-F2DA75DB7903}"/>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21610" y="1149639"/>
              <a:ext cx="2500413" cy="1910479"/>
            </a:xfrm>
            <a:prstGeom prst="rect">
              <a:avLst/>
            </a:prstGeom>
          </p:spPr>
        </p:pic>
        <p:pic>
          <p:nvPicPr>
            <p:cNvPr id="23" name="图片 22" descr="图片包含 地板, 墙壁, 室内, 天花板&#10;&#10;已生成极高可信度的说明">
              <a:extLst>
                <a:ext uri="{FF2B5EF4-FFF2-40B4-BE49-F238E27FC236}">
                  <a16:creationId xmlns="" xmlns:a16="http://schemas.microsoft.com/office/drawing/2014/main" id="{D7AE657A-9195-408D-9E22-5801D742BB76}"/>
                </a:ext>
              </a:extLst>
            </p:cNvPr>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797975" y="1149639"/>
              <a:ext cx="2721349" cy="1911776"/>
            </a:xfrm>
            <a:prstGeom prst="rect">
              <a:avLst/>
            </a:prstGeom>
          </p:spPr>
        </p:pic>
      </p:grpSp>
    </p:spTree>
    <p:extLst>
      <p:ext uri="{BB962C8B-B14F-4D97-AF65-F5344CB8AC3E}">
        <p14:creationId xmlns="" xmlns:p14="http://schemas.microsoft.com/office/powerpoint/2010/main" val="40201897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8"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09</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任意多边形 1">
            <a:extLst>
              <a:ext uri="{FF2B5EF4-FFF2-40B4-BE49-F238E27FC236}">
                <a16:creationId xmlns="" xmlns:a16="http://schemas.microsoft.com/office/drawing/2014/main" id="{EEC66568-3497-47F3-B945-EFCE75E665FA}"/>
              </a:ext>
            </a:extLst>
          </p:cNvPr>
          <p:cNvSpPr/>
          <p:nvPr>
            <p:custDataLst>
              <p:tags r:id="rId1"/>
            </p:custDataLst>
          </p:nvPr>
        </p:nvSpPr>
        <p:spPr>
          <a:xfrm>
            <a:off x="1805131" y="2487258"/>
            <a:ext cx="902672" cy="902672"/>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a:outerShdw blurRad="4445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prstClr val="white"/>
              </a:solidFill>
              <a:sym typeface="+mn-lt"/>
            </a:endParaRPr>
          </a:p>
        </p:txBody>
      </p:sp>
      <p:sp>
        <p:nvSpPr>
          <p:cNvPr id="9" name="任意多边形 2">
            <a:extLst>
              <a:ext uri="{FF2B5EF4-FFF2-40B4-BE49-F238E27FC236}">
                <a16:creationId xmlns="" xmlns:a16="http://schemas.microsoft.com/office/drawing/2014/main" id="{8A8FFD78-BBE5-4394-AD33-BE01EF6CC3F5}"/>
              </a:ext>
            </a:extLst>
          </p:cNvPr>
          <p:cNvSpPr/>
          <p:nvPr>
            <p:custDataLst>
              <p:tags r:id="rId2"/>
            </p:custDataLst>
          </p:nvPr>
        </p:nvSpPr>
        <p:spPr>
          <a:xfrm>
            <a:off x="2472694" y="3888027"/>
            <a:ext cx="504000" cy="504000"/>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prstClr val="white"/>
              </a:solidFill>
              <a:sym typeface="+mn-lt"/>
            </a:endParaRPr>
          </a:p>
        </p:txBody>
      </p:sp>
      <p:sp>
        <p:nvSpPr>
          <p:cNvPr id="10" name="任意多边形 3">
            <a:extLst>
              <a:ext uri="{FF2B5EF4-FFF2-40B4-BE49-F238E27FC236}">
                <a16:creationId xmlns="" xmlns:a16="http://schemas.microsoft.com/office/drawing/2014/main" id="{F9F5A555-D87A-4A8C-94FA-4D0A371E863C}"/>
              </a:ext>
            </a:extLst>
          </p:cNvPr>
          <p:cNvSpPr/>
          <p:nvPr>
            <p:custDataLst>
              <p:tags r:id="rId3"/>
            </p:custDataLst>
          </p:nvPr>
        </p:nvSpPr>
        <p:spPr>
          <a:xfrm>
            <a:off x="957956" y="4187355"/>
            <a:ext cx="300704" cy="300704"/>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rgbClr val="C0000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schemeClr val="tx2">
                  <a:lumMod val="50000"/>
                </a:schemeClr>
              </a:solidFill>
              <a:cs typeface="+mn-ea"/>
              <a:sym typeface="+mn-lt"/>
            </a:endParaRPr>
          </a:p>
        </p:txBody>
      </p:sp>
      <p:sp>
        <p:nvSpPr>
          <p:cNvPr id="14" name="任意多边形 4">
            <a:extLst>
              <a:ext uri="{FF2B5EF4-FFF2-40B4-BE49-F238E27FC236}">
                <a16:creationId xmlns="" xmlns:a16="http://schemas.microsoft.com/office/drawing/2014/main" id="{01B4D523-4BFA-4E52-A748-E4D94C42833F}"/>
              </a:ext>
            </a:extLst>
          </p:cNvPr>
          <p:cNvSpPr/>
          <p:nvPr>
            <p:custDataLst>
              <p:tags r:id="rId4"/>
            </p:custDataLst>
          </p:nvPr>
        </p:nvSpPr>
        <p:spPr>
          <a:xfrm>
            <a:off x="646512" y="2611725"/>
            <a:ext cx="300704" cy="300704"/>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rgbClr val="C0000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schemeClr val="tx2">
                  <a:lumMod val="50000"/>
                </a:schemeClr>
              </a:solidFill>
              <a:cs typeface="+mn-ea"/>
              <a:sym typeface="+mn-lt"/>
            </a:endParaRPr>
          </a:p>
        </p:txBody>
      </p:sp>
      <p:sp>
        <p:nvSpPr>
          <p:cNvPr id="15" name="椭圆 14">
            <a:extLst>
              <a:ext uri="{FF2B5EF4-FFF2-40B4-BE49-F238E27FC236}">
                <a16:creationId xmlns="" xmlns:a16="http://schemas.microsoft.com/office/drawing/2014/main" id="{FDC4B68F-4EDB-4107-B56D-54E42DC7E896}"/>
              </a:ext>
            </a:extLst>
          </p:cNvPr>
          <p:cNvSpPr/>
          <p:nvPr/>
        </p:nvSpPr>
        <p:spPr bwMode="auto">
          <a:xfrm>
            <a:off x="1097569" y="3506916"/>
            <a:ext cx="531896" cy="532011"/>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a:outerShdw blurRad="4445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16" name="椭圆 15">
            <a:extLst>
              <a:ext uri="{FF2B5EF4-FFF2-40B4-BE49-F238E27FC236}">
                <a16:creationId xmlns="" xmlns:a16="http://schemas.microsoft.com/office/drawing/2014/main" id="{43A37398-114B-41AA-BC4B-03EC92F46E6E}"/>
              </a:ext>
            </a:extLst>
          </p:cNvPr>
          <p:cNvSpPr/>
          <p:nvPr/>
        </p:nvSpPr>
        <p:spPr bwMode="auto">
          <a:xfrm>
            <a:off x="3209046" y="3242988"/>
            <a:ext cx="266716" cy="266774"/>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a:outerShdw blurRad="4445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17" name="任意多边形 7">
            <a:extLst>
              <a:ext uri="{FF2B5EF4-FFF2-40B4-BE49-F238E27FC236}">
                <a16:creationId xmlns="" xmlns:a16="http://schemas.microsoft.com/office/drawing/2014/main" id="{A8C7D634-8D21-4A13-BD7E-6B7488EE3037}"/>
              </a:ext>
            </a:extLst>
          </p:cNvPr>
          <p:cNvSpPr/>
          <p:nvPr>
            <p:custDataLst>
              <p:tags r:id="rId5"/>
            </p:custDataLst>
          </p:nvPr>
        </p:nvSpPr>
        <p:spPr>
          <a:xfrm>
            <a:off x="3002440" y="2462009"/>
            <a:ext cx="540000" cy="540000"/>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rgbClr val="C0000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schemeClr val="tx2">
                  <a:lumMod val="50000"/>
                </a:schemeClr>
              </a:solidFill>
              <a:cs typeface="+mn-ea"/>
              <a:sym typeface="+mn-lt"/>
            </a:endParaRPr>
          </a:p>
        </p:txBody>
      </p:sp>
      <p:sp>
        <p:nvSpPr>
          <p:cNvPr id="18" name="椭圆 17">
            <a:extLst>
              <a:ext uri="{FF2B5EF4-FFF2-40B4-BE49-F238E27FC236}">
                <a16:creationId xmlns="" xmlns:a16="http://schemas.microsoft.com/office/drawing/2014/main" id="{A7C930D7-A8A2-41FC-9CC7-6048CD4FDA7D}"/>
              </a:ext>
            </a:extLst>
          </p:cNvPr>
          <p:cNvSpPr/>
          <p:nvPr/>
        </p:nvSpPr>
        <p:spPr bwMode="auto">
          <a:xfrm>
            <a:off x="1781097" y="1782210"/>
            <a:ext cx="266716" cy="266774"/>
          </a:xfrm>
          <a:prstGeom prst="ellipse">
            <a:avLst/>
          </a:prstGeom>
          <a:gradFill flip="none" rotWithShape="1">
            <a:gsLst>
              <a:gs pos="100000">
                <a:schemeClr val="bg1"/>
              </a:gs>
              <a:gs pos="0">
                <a:srgbClr val="E0E0E0"/>
              </a:gs>
            </a:gsLst>
            <a:lin ang="8100000" scaled="0"/>
            <a:tileRect/>
          </a:gradFill>
          <a:ln w="25400">
            <a:gradFill>
              <a:gsLst>
                <a:gs pos="100000">
                  <a:schemeClr val="bg1">
                    <a:lumMod val="85000"/>
                  </a:schemeClr>
                </a:gs>
                <a:gs pos="0">
                  <a:schemeClr val="bg1"/>
                </a:gs>
              </a:gsLst>
              <a:lin ang="8100000" scaled="0"/>
            </a:gradFill>
          </a:ln>
          <a:effectLst>
            <a:outerShdw blurRad="4445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19" name="椭圆 18">
            <a:extLst>
              <a:ext uri="{FF2B5EF4-FFF2-40B4-BE49-F238E27FC236}">
                <a16:creationId xmlns="" xmlns:a16="http://schemas.microsoft.com/office/drawing/2014/main" id="{BA0D8230-E2DD-421C-A9DE-172A10B75806}"/>
              </a:ext>
            </a:extLst>
          </p:cNvPr>
          <p:cNvSpPr/>
          <p:nvPr/>
        </p:nvSpPr>
        <p:spPr bwMode="auto">
          <a:xfrm>
            <a:off x="2655933" y="3541281"/>
            <a:ext cx="133358" cy="133388"/>
          </a:xfrm>
          <a:prstGeom prst="ellipse">
            <a:avLst/>
          </a:pr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20" name="椭圆 19">
            <a:extLst>
              <a:ext uri="{FF2B5EF4-FFF2-40B4-BE49-F238E27FC236}">
                <a16:creationId xmlns="" xmlns:a16="http://schemas.microsoft.com/office/drawing/2014/main" id="{83010FC1-0DFC-466D-A6E0-C0369A30E888}"/>
              </a:ext>
            </a:extLst>
          </p:cNvPr>
          <p:cNvSpPr/>
          <p:nvPr/>
        </p:nvSpPr>
        <p:spPr bwMode="auto">
          <a:xfrm>
            <a:off x="2800674" y="1915647"/>
            <a:ext cx="133358" cy="133388"/>
          </a:xfrm>
          <a:prstGeom prst="ellipse">
            <a:avLst/>
          </a:pr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22" name="TextBox 12">
            <a:extLst>
              <a:ext uri="{FF2B5EF4-FFF2-40B4-BE49-F238E27FC236}">
                <a16:creationId xmlns="" xmlns:a16="http://schemas.microsoft.com/office/drawing/2014/main" id="{2C31AA6F-5727-4039-A825-5B9B01C17CF5}"/>
              </a:ext>
            </a:extLst>
          </p:cNvPr>
          <p:cNvSpPr txBox="1"/>
          <p:nvPr/>
        </p:nvSpPr>
        <p:spPr>
          <a:xfrm>
            <a:off x="1108308" y="2303049"/>
            <a:ext cx="989896" cy="317973"/>
          </a:xfrm>
          <a:prstGeom prst="rect">
            <a:avLst/>
          </a:prstGeom>
          <a:noFill/>
        </p:spPr>
        <p:txBody>
          <a:bodyPr wrap="square" lIns="101541" tIns="50769" rIns="101541" bIns="50769" rtlCol="0">
            <a:spAutoFit/>
          </a:bodyPr>
          <a:lstStyle/>
          <a:p>
            <a:pPr algn="ctr">
              <a:buClr>
                <a:schemeClr val="tx1">
                  <a:lumMod val="90000"/>
                  <a:lumOff val="10000"/>
                </a:schemeClr>
              </a:buClr>
            </a:pPr>
            <a:r>
              <a:rPr lang="zh-CN" altLang="en-US" sz="1400" b="1" dirty="0">
                <a:solidFill>
                  <a:schemeClr val="tx1">
                    <a:lumMod val="50000"/>
                    <a:lumOff val="50000"/>
                  </a:schemeClr>
                </a:solidFill>
                <a:cs typeface="+mn-ea"/>
                <a:sym typeface="+mn-lt"/>
              </a:rPr>
              <a:t>务实</a:t>
            </a:r>
          </a:p>
        </p:txBody>
      </p:sp>
      <p:sp>
        <p:nvSpPr>
          <p:cNvPr id="23" name="TextBox 13">
            <a:extLst>
              <a:ext uri="{FF2B5EF4-FFF2-40B4-BE49-F238E27FC236}">
                <a16:creationId xmlns="" xmlns:a16="http://schemas.microsoft.com/office/drawing/2014/main" id="{CF165C51-2F31-4FA1-A2AA-082DABA45D56}"/>
              </a:ext>
            </a:extLst>
          </p:cNvPr>
          <p:cNvSpPr txBox="1"/>
          <p:nvPr/>
        </p:nvSpPr>
        <p:spPr>
          <a:xfrm>
            <a:off x="2160985" y="2169311"/>
            <a:ext cx="989896" cy="317973"/>
          </a:xfrm>
          <a:prstGeom prst="rect">
            <a:avLst/>
          </a:prstGeom>
          <a:noFill/>
        </p:spPr>
        <p:txBody>
          <a:bodyPr wrap="square" lIns="101541" tIns="50769" rIns="101541" bIns="50769" rtlCol="0">
            <a:spAutoFit/>
          </a:bodyPr>
          <a:lstStyle/>
          <a:p>
            <a:pPr algn="ctr">
              <a:buClr>
                <a:schemeClr val="tx1">
                  <a:lumMod val="90000"/>
                  <a:lumOff val="10000"/>
                </a:schemeClr>
              </a:buClr>
            </a:pPr>
            <a:r>
              <a:rPr lang="zh-CN" altLang="en-US" sz="1400" b="1" dirty="0">
                <a:solidFill>
                  <a:schemeClr val="tx1">
                    <a:lumMod val="50000"/>
                    <a:lumOff val="50000"/>
                  </a:schemeClr>
                </a:solidFill>
                <a:cs typeface="+mn-ea"/>
                <a:sym typeface="+mn-lt"/>
              </a:rPr>
              <a:t>决策</a:t>
            </a:r>
          </a:p>
        </p:txBody>
      </p:sp>
      <p:sp>
        <p:nvSpPr>
          <p:cNvPr id="24" name="TextBox 14">
            <a:extLst>
              <a:ext uri="{FF2B5EF4-FFF2-40B4-BE49-F238E27FC236}">
                <a16:creationId xmlns="" xmlns:a16="http://schemas.microsoft.com/office/drawing/2014/main" id="{BD72A256-B39A-43F5-A53E-459700FE028F}"/>
              </a:ext>
            </a:extLst>
          </p:cNvPr>
          <p:cNvSpPr txBox="1"/>
          <p:nvPr/>
        </p:nvSpPr>
        <p:spPr>
          <a:xfrm>
            <a:off x="2724694" y="3610024"/>
            <a:ext cx="989896" cy="317973"/>
          </a:xfrm>
          <a:prstGeom prst="rect">
            <a:avLst/>
          </a:prstGeom>
          <a:noFill/>
        </p:spPr>
        <p:txBody>
          <a:bodyPr wrap="square" lIns="101541" tIns="50769" rIns="101541" bIns="50769" rtlCol="0">
            <a:spAutoFit/>
          </a:bodyPr>
          <a:lstStyle/>
          <a:p>
            <a:pPr algn="ctr">
              <a:buClr>
                <a:schemeClr val="tx1">
                  <a:lumMod val="90000"/>
                  <a:lumOff val="10000"/>
                </a:schemeClr>
              </a:buClr>
            </a:pPr>
            <a:r>
              <a:rPr lang="zh-CN" altLang="en-US" sz="1400" b="1" dirty="0">
                <a:solidFill>
                  <a:schemeClr val="tx1">
                    <a:lumMod val="50000"/>
                    <a:lumOff val="50000"/>
                  </a:schemeClr>
                </a:solidFill>
                <a:cs typeface="+mn-ea"/>
                <a:sym typeface="+mn-lt"/>
              </a:rPr>
              <a:t>敬业</a:t>
            </a:r>
          </a:p>
        </p:txBody>
      </p:sp>
      <p:sp>
        <p:nvSpPr>
          <p:cNvPr id="25" name="TextBox 15">
            <a:extLst>
              <a:ext uri="{FF2B5EF4-FFF2-40B4-BE49-F238E27FC236}">
                <a16:creationId xmlns="" xmlns:a16="http://schemas.microsoft.com/office/drawing/2014/main" id="{FBB5F120-02CA-4910-874F-9BAFE6285ADE}"/>
              </a:ext>
            </a:extLst>
          </p:cNvPr>
          <p:cNvSpPr txBox="1"/>
          <p:nvPr/>
        </p:nvSpPr>
        <p:spPr>
          <a:xfrm>
            <a:off x="1533826" y="3981067"/>
            <a:ext cx="989896" cy="317973"/>
          </a:xfrm>
          <a:prstGeom prst="rect">
            <a:avLst/>
          </a:prstGeom>
          <a:noFill/>
        </p:spPr>
        <p:txBody>
          <a:bodyPr wrap="square" lIns="101541" tIns="50769" rIns="101541" bIns="50769" rtlCol="0">
            <a:spAutoFit/>
          </a:bodyPr>
          <a:lstStyle/>
          <a:p>
            <a:pPr algn="ctr">
              <a:buClr>
                <a:schemeClr val="tx1">
                  <a:lumMod val="90000"/>
                  <a:lumOff val="10000"/>
                </a:schemeClr>
              </a:buClr>
            </a:pPr>
            <a:r>
              <a:rPr lang="zh-CN" altLang="en-US" sz="1400" b="1" dirty="0">
                <a:solidFill>
                  <a:schemeClr val="tx1">
                    <a:lumMod val="50000"/>
                    <a:lumOff val="50000"/>
                  </a:schemeClr>
                </a:solidFill>
                <a:cs typeface="+mn-ea"/>
                <a:sym typeface="+mn-lt"/>
              </a:rPr>
              <a:t>创新</a:t>
            </a:r>
          </a:p>
        </p:txBody>
      </p:sp>
      <p:sp>
        <p:nvSpPr>
          <p:cNvPr id="27" name="TextBox 17">
            <a:extLst>
              <a:ext uri="{FF2B5EF4-FFF2-40B4-BE49-F238E27FC236}">
                <a16:creationId xmlns="" xmlns:a16="http://schemas.microsoft.com/office/drawing/2014/main" id="{382D9C1C-ADEA-4544-8ED3-8400F486C0FF}"/>
              </a:ext>
            </a:extLst>
          </p:cNvPr>
          <p:cNvSpPr txBox="1"/>
          <p:nvPr/>
        </p:nvSpPr>
        <p:spPr>
          <a:xfrm>
            <a:off x="4427984" y="1456894"/>
            <a:ext cx="2232248" cy="456473"/>
          </a:xfrm>
          <a:prstGeom prst="rect">
            <a:avLst/>
          </a:prstGeom>
          <a:noFill/>
        </p:spPr>
        <p:txBody>
          <a:bodyPr wrap="square" lIns="101541" tIns="50769" rIns="101541" bIns="50769" rtlCol="0">
            <a:spAutoFit/>
          </a:bodyPr>
          <a:lstStyle/>
          <a:p>
            <a:r>
              <a:rPr lang="zh-CN" altLang="en-US" sz="2300" b="1" dirty="0">
                <a:solidFill>
                  <a:schemeClr val="tx1">
                    <a:lumMod val="50000"/>
                    <a:lumOff val="50000"/>
                  </a:schemeClr>
                </a:solidFill>
                <a:latin typeface="微软雅黑" panose="020B0503020204020204" pitchFamily="34" charset="-122"/>
                <a:ea typeface="微软雅黑" panose="020B0503020204020204" pitchFamily="34" charset="-122"/>
              </a:rPr>
              <a:t>诚信铸就品质</a:t>
            </a:r>
          </a:p>
        </p:txBody>
      </p:sp>
      <p:sp>
        <p:nvSpPr>
          <p:cNvPr id="28" name="TextBox 18">
            <a:extLst>
              <a:ext uri="{FF2B5EF4-FFF2-40B4-BE49-F238E27FC236}">
                <a16:creationId xmlns="" xmlns:a16="http://schemas.microsoft.com/office/drawing/2014/main" id="{0A4556AF-181C-4894-94CC-2C55B2D84FAF}"/>
              </a:ext>
            </a:extLst>
          </p:cNvPr>
          <p:cNvSpPr txBox="1"/>
          <p:nvPr/>
        </p:nvSpPr>
        <p:spPr>
          <a:xfrm>
            <a:off x="5314203" y="1918249"/>
            <a:ext cx="2390723" cy="456473"/>
          </a:xfrm>
          <a:prstGeom prst="rect">
            <a:avLst/>
          </a:prstGeom>
          <a:noFill/>
        </p:spPr>
        <p:txBody>
          <a:bodyPr wrap="square" lIns="101541" tIns="50769" rIns="101541" bIns="50769" rtlCol="0">
            <a:spAutoFit/>
          </a:bodyPr>
          <a:lstStyle/>
          <a:p>
            <a:r>
              <a:rPr lang="zh-CN" altLang="en-US" sz="2300" b="1" dirty="0">
                <a:solidFill>
                  <a:schemeClr val="tx1">
                    <a:lumMod val="50000"/>
                    <a:lumOff val="50000"/>
                  </a:schemeClr>
                </a:solidFill>
                <a:latin typeface="微软雅黑" panose="020B0503020204020204" pitchFamily="34" charset="-122"/>
                <a:ea typeface="微软雅黑" panose="020B0503020204020204" pitchFamily="34" charset="-122"/>
              </a:rPr>
              <a:t>创新引领未来</a:t>
            </a:r>
          </a:p>
        </p:txBody>
      </p:sp>
      <p:sp>
        <p:nvSpPr>
          <p:cNvPr id="29" name="椭圆 28">
            <a:extLst>
              <a:ext uri="{FF2B5EF4-FFF2-40B4-BE49-F238E27FC236}">
                <a16:creationId xmlns="" xmlns:a16="http://schemas.microsoft.com/office/drawing/2014/main" id="{73533CD6-D60A-4D84-BDEA-28D5B3EFC164}"/>
              </a:ext>
            </a:extLst>
          </p:cNvPr>
          <p:cNvSpPr/>
          <p:nvPr/>
        </p:nvSpPr>
        <p:spPr bwMode="auto">
          <a:xfrm>
            <a:off x="1525699" y="3047961"/>
            <a:ext cx="133358" cy="133388"/>
          </a:xfrm>
          <a:prstGeom prst="ellipse">
            <a:avLst/>
          </a:pr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a:solidFill>
                <a:prstClr val="white"/>
              </a:solidFill>
              <a:sym typeface="+mn-lt"/>
            </a:endParaRPr>
          </a:p>
        </p:txBody>
      </p:sp>
      <p:sp>
        <p:nvSpPr>
          <p:cNvPr id="30" name="任意多边形 22">
            <a:extLst>
              <a:ext uri="{FF2B5EF4-FFF2-40B4-BE49-F238E27FC236}">
                <a16:creationId xmlns="" xmlns:a16="http://schemas.microsoft.com/office/drawing/2014/main" id="{2D01127C-987B-44E0-909A-35D86E753BCC}"/>
              </a:ext>
            </a:extLst>
          </p:cNvPr>
          <p:cNvSpPr/>
          <p:nvPr>
            <p:custDataLst>
              <p:tags r:id="rId6"/>
            </p:custDataLst>
          </p:nvPr>
        </p:nvSpPr>
        <p:spPr>
          <a:xfrm>
            <a:off x="1848774" y="3560493"/>
            <a:ext cx="180000" cy="180000"/>
          </a:xfrm>
          <a:custGeom>
            <a:avLst/>
            <a:gdLst>
              <a:gd name="connsiteX0" fmla="*/ 984194 w 1968387"/>
              <a:gd name="connsiteY0" fmla="*/ 0 h 1968387"/>
              <a:gd name="connsiteX1" fmla="*/ 1968387 w 1968387"/>
              <a:gd name="connsiteY1" fmla="*/ 984194 h 1968387"/>
              <a:gd name="connsiteX2" fmla="*/ 984194 w 1968387"/>
              <a:gd name="connsiteY2" fmla="*/ 1968387 h 1968387"/>
              <a:gd name="connsiteX3" fmla="*/ 0 w 1968387"/>
              <a:gd name="connsiteY3" fmla="*/ 984194 h 1968387"/>
              <a:gd name="connsiteX4" fmla="*/ 984194 w 1968387"/>
              <a:gd name="connsiteY4" fmla="*/ 0 h 1968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387" h="1968387">
                <a:moveTo>
                  <a:pt x="984194" y="0"/>
                </a:moveTo>
                <a:cubicBezTo>
                  <a:pt x="1527748" y="0"/>
                  <a:pt x="1968387" y="440640"/>
                  <a:pt x="1968387" y="984194"/>
                </a:cubicBezTo>
                <a:cubicBezTo>
                  <a:pt x="1968387" y="1527748"/>
                  <a:pt x="1527748" y="1968387"/>
                  <a:pt x="984194" y="1968387"/>
                </a:cubicBezTo>
                <a:cubicBezTo>
                  <a:pt x="440640" y="1968387"/>
                  <a:pt x="0" y="1527748"/>
                  <a:pt x="0" y="984194"/>
                </a:cubicBezTo>
                <a:cubicBezTo>
                  <a:pt x="0" y="440640"/>
                  <a:pt x="440640" y="0"/>
                  <a:pt x="984194" y="0"/>
                </a:cubicBezTo>
                <a:close/>
              </a:path>
            </a:pathLst>
          </a:custGeom>
          <a:solidFill>
            <a:srgbClr val="C0000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541" tIns="50769" rIns="101541" bIns="50769" anchor="ctr"/>
          <a:lstStyle/>
          <a:p>
            <a:pPr algn="ctr"/>
            <a:endParaRPr lang="zh-CN" altLang="en-US" dirty="0">
              <a:solidFill>
                <a:schemeClr val="tx2">
                  <a:lumMod val="50000"/>
                </a:schemeClr>
              </a:solidFill>
              <a:cs typeface="+mn-ea"/>
              <a:sym typeface="+mn-lt"/>
            </a:endParaRPr>
          </a:p>
        </p:txBody>
      </p:sp>
      <p:sp>
        <p:nvSpPr>
          <p:cNvPr id="31" name="TextBox 25">
            <a:extLst>
              <a:ext uri="{FF2B5EF4-FFF2-40B4-BE49-F238E27FC236}">
                <a16:creationId xmlns="" xmlns:a16="http://schemas.microsoft.com/office/drawing/2014/main" id="{DB1AAD87-343C-403B-AD5B-5C0CE24BE0E6}"/>
              </a:ext>
            </a:extLst>
          </p:cNvPr>
          <p:cNvSpPr txBox="1"/>
          <p:nvPr/>
        </p:nvSpPr>
        <p:spPr>
          <a:xfrm>
            <a:off x="535803" y="3081228"/>
            <a:ext cx="989896" cy="317973"/>
          </a:xfrm>
          <a:prstGeom prst="rect">
            <a:avLst/>
          </a:prstGeom>
          <a:noFill/>
        </p:spPr>
        <p:txBody>
          <a:bodyPr wrap="square" lIns="101541" tIns="50769" rIns="101541" bIns="50769" rtlCol="0">
            <a:spAutoFit/>
          </a:bodyPr>
          <a:lstStyle/>
          <a:p>
            <a:pPr algn="ctr">
              <a:buClr>
                <a:schemeClr val="tx1">
                  <a:lumMod val="90000"/>
                  <a:lumOff val="10000"/>
                </a:schemeClr>
              </a:buClr>
            </a:pPr>
            <a:r>
              <a:rPr lang="zh-CN" altLang="en-US" sz="1400" b="1" dirty="0">
                <a:solidFill>
                  <a:schemeClr val="tx1">
                    <a:lumMod val="50000"/>
                    <a:lumOff val="50000"/>
                  </a:schemeClr>
                </a:solidFill>
                <a:cs typeface="+mn-ea"/>
                <a:sym typeface="+mn-lt"/>
              </a:rPr>
              <a:t>诚信</a:t>
            </a:r>
          </a:p>
        </p:txBody>
      </p:sp>
      <p:sp>
        <p:nvSpPr>
          <p:cNvPr id="32" name="TextBox 27">
            <a:extLst>
              <a:ext uri="{FF2B5EF4-FFF2-40B4-BE49-F238E27FC236}">
                <a16:creationId xmlns="" xmlns:a16="http://schemas.microsoft.com/office/drawing/2014/main" id="{0B1B8C75-3ED7-4082-A591-531F4D46174C}"/>
              </a:ext>
            </a:extLst>
          </p:cNvPr>
          <p:cNvSpPr txBox="1"/>
          <p:nvPr/>
        </p:nvSpPr>
        <p:spPr>
          <a:xfrm>
            <a:off x="5279179" y="2568438"/>
            <a:ext cx="2217420" cy="348751"/>
          </a:xfrm>
          <a:prstGeom prst="rect">
            <a:avLst/>
          </a:prstGeom>
          <a:noFill/>
        </p:spPr>
        <p:txBody>
          <a:bodyPr wrap="square" lIns="101541" tIns="50769" rIns="101541" bIns="50769" rtlCol="0">
            <a:spAutoFit/>
          </a:bodyPr>
          <a:lstStyle/>
          <a:p>
            <a:r>
              <a:rPr lang="zh-CN" altLang="en-US" sz="1600" dirty="0">
                <a:solidFill>
                  <a:schemeClr val="tx1">
                    <a:lumMod val="50000"/>
                    <a:lumOff val="50000"/>
                  </a:schemeClr>
                </a:solidFill>
                <a:cs typeface="+mn-ea"/>
                <a:sym typeface="+mn-lt"/>
              </a:rPr>
              <a:t>北玻电子品质理念</a:t>
            </a:r>
            <a:endParaRPr lang="en-US" altLang="zh-CN" sz="1600" dirty="0">
              <a:solidFill>
                <a:schemeClr val="tx1">
                  <a:lumMod val="50000"/>
                  <a:lumOff val="50000"/>
                </a:schemeClr>
              </a:solidFill>
              <a:cs typeface="+mn-ea"/>
              <a:sym typeface="+mn-lt"/>
            </a:endParaRPr>
          </a:p>
        </p:txBody>
      </p:sp>
      <p:grpSp>
        <p:nvGrpSpPr>
          <p:cNvPr id="2" name="组合 1">
            <a:extLst>
              <a:ext uri="{FF2B5EF4-FFF2-40B4-BE49-F238E27FC236}">
                <a16:creationId xmlns="" xmlns:a16="http://schemas.microsoft.com/office/drawing/2014/main" id="{9CC04526-EEA4-4594-B365-163991A0939E}"/>
              </a:ext>
            </a:extLst>
          </p:cNvPr>
          <p:cNvGrpSpPr/>
          <p:nvPr/>
        </p:nvGrpSpPr>
        <p:grpSpPr>
          <a:xfrm>
            <a:off x="4227649" y="3096617"/>
            <a:ext cx="4500594" cy="1517030"/>
            <a:chOff x="4227649" y="3096617"/>
            <a:chExt cx="4500594" cy="1517030"/>
          </a:xfrm>
        </p:grpSpPr>
        <p:sp>
          <p:nvSpPr>
            <p:cNvPr id="26" name="TextBox 16">
              <a:extLst>
                <a:ext uri="{FF2B5EF4-FFF2-40B4-BE49-F238E27FC236}">
                  <a16:creationId xmlns="" xmlns:a16="http://schemas.microsoft.com/office/drawing/2014/main" id="{5ED2127C-AF18-4B5F-97DE-46EA90C754F6}"/>
                </a:ext>
              </a:extLst>
            </p:cNvPr>
            <p:cNvSpPr txBox="1"/>
            <p:nvPr/>
          </p:nvSpPr>
          <p:spPr>
            <a:xfrm>
              <a:off x="4227649" y="3096617"/>
              <a:ext cx="4320480" cy="302584"/>
            </a:xfrm>
            <a:prstGeom prst="rect">
              <a:avLst/>
            </a:prstGeom>
            <a:noFill/>
          </p:spPr>
          <p:txBody>
            <a:bodyPr wrap="square" lIns="101541" tIns="50769" rIns="101541" bIns="50769" rtlCol="0">
              <a:spAutoFit/>
            </a:bodyPr>
            <a:lstStyle/>
            <a:p>
              <a:r>
                <a:rPr lang="en-US" altLang="zh-CN" sz="1300" dirty="0">
                  <a:solidFill>
                    <a:srgbClr val="C00000"/>
                  </a:solidFill>
                  <a:latin typeface="微软雅黑" panose="020B0503020204020204" pitchFamily="34" charset="-122"/>
                  <a:ea typeface="微软雅黑" panose="020B0503020204020204" pitchFamily="34" charset="-122"/>
                  <a:cs typeface="+mn-ea"/>
                  <a:sym typeface="+mn-lt"/>
                </a:rPr>
                <a:t>A:</a:t>
              </a:r>
              <a:r>
                <a:rPr lang="zh-CN" altLang="en-US" sz="1300" dirty="0">
                  <a:solidFill>
                    <a:srgbClr val="C00000"/>
                  </a:solidFill>
                  <a:latin typeface="微软雅黑" panose="020B0503020204020204" pitchFamily="34" charset="-122"/>
                  <a:ea typeface="微软雅黑" panose="020B0503020204020204" pitchFamily="34" charset="-122"/>
                  <a:cs typeface="+mn-ea"/>
                  <a:sym typeface="+mn-lt"/>
                </a:rPr>
                <a:t> </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一切生产活动来源于顾客，与顾客的交往缘于信赖</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28">
              <a:extLst>
                <a:ext uri="{FF2B5EF4-FFF2-40B4-BE49-F238E27FC236}">
                  <a16:creationId xmlns="" xmlns:a16="http://schemas.microsoft.com/office/drawing/2014/main" id="{DAAE73C1-5010-41C8-8E81-F8220ED04867}"/>
                </a:ext>
              </a:extLst>
            </p:cNvPr>
            <p:cNvSpPr txBox="1"/>
            <p:nvPr/>
          </p:nvSpPr>
          <p:spPr>
            <a:xfrm>
              <a:off x="4227649" y="3501432"/>
              <a:ext cx="4320480" cy="302584"/>
            </a:xfrm>
            <a:prstGeom prst="rect">
              <a:avLst/>
            </a:prstGeom>
            <a:noFill/>
          </p:spPr>
          <p:txBody>
            <a:bodyPr wrap="square" lIns="101541" tIns="50769" rIns="101541" bIns="50769" rtlCol="0">
              <a:spAutoFit/>
            </a:bodyPr>
            <a:lstStyle/>
            <a:p>
              <a:r>
                <a:rPr lang="en-US" altLang="zh-CN" sz="1300" dirty="0">
                  <a:solidFill>
                    <a:srgbClr val="C00000"/>
                  </a:solidFill>
                  <a:latin typeface="微软雅黑" panose="020B0503020204020204" pitchFamily="34" charset="-122"/>
                  <a:ea typeface="微软雅黑" panose="020B0503020204020204" pitchFamily="34" charset="-122"/>
                  <a:cs typeface="+mn-ea"/>
                  <a:sym typeface="+mn-lt"/>
                </a:rPr>
                <a:t>B:</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没有信赖作为基础</a:t>
              </a:r>
              <a:r>
                <a:rPr lang="en-US"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与顾客的交往便得不到巩固</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29">
              <a:extLst>
                <a:ext uri="{FF2B5EF4-FFF2-40B4-BE49-F238E27FC236}">
                  <a16:creationId xmlns="" xmlns:a16="http://schemas.microsoft.com/office/drawing/2014/main" id="{8BBA5873-0075-482F-955C-6CB53F52ABB2}"/>
                </a:ext>
              </a:extLst>
            </p:cNvPr>
            <p:cNvSpPr txBox="1"/>
            <p:nvPr/>
          </p:nvSpPr>
          <p:spPr>
            <a:xfrm>
              <a:off x="4227649" y="3906247"/>
              <a:ext cx="4320480" cy="302584"/>
            </a:xfrm>
            <a:prstGeom prst="rect">
              <a:avLst/>
            </a:prstGeom>
            <a:noFill/>
          </p:spPr>
          <p:txBody>
            <a:bodyPr wrap="square" lIns="101541" tIns="50769" rIns="101541" bIns="50769" rtlCol="0">
              <a:spAutoFit/>
            </a:bodyPr>
            <a:lstStyle/>
            <a:p>
              <a:r>
                <a:rPr lang="en-US" altLang="zh-CN" sz="1300" dirty="0">
                  <a:solidFill>
                    <a:srgbClr val="C00000"/>
                  </a:solidFill>
                  <a:latin typeface="微软雅黑" panose="020B0503020204020204" pitchFamily="34" charset="-122"/>
                  <a:ea typeface="微软雅黑" panose="020B0503020204020204" pitchFamily="34" charset="-122"/>
                  <a:cs typeface="+mn-ea"/>
                  <a:sym typeface="+mn-lt"/>
                </a:rPr>
                <a:t>C:</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品质是企业生存的命脉</a:t>
              </a:r>
              <a:r>
                <a:rPr lang="en-US"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没有品质</a:t>
              </a:r>
              <a:r>
                <a:rPr lang="en-US"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企业就谈不上发展</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30">
              <a:extLst>
                <a:ext uri="{FF2B5EF4-FFF2-40B4-BE49-F238E27FC236}">
                  <a16:creationId xmlns="" xmlns:a16="http://schemas.microsoft.com/office/drawing/2014/main" id="{1FEEDD5A-E8D4-4CDD-8E2E-19C9FF5FDEB5}"/>
                </a:ext>
              </a:extLst>
            </p:cNvPr>
            <p:cNvSpPr txBox="1"/>
            <p:nvPr/>
          </p:nvSpPr>
          <p:spPr>
            <a:xfrm>
              <a:off x="4227649" y="4311063"/>
              <a:ext cx="4500594" cy="302584"/>
            </a:xfrm>
            <a:prstGeom prst="rect">
              <a:avLst/>
            </a:prstGeom>
            <a:noFill/>
          </p:spPr>
          <p:txBody>
            <a:bodyPr wrap="square" lIns="101541" tIns="50769" rIns="101541" bIns="50769" rtlCol="0">
              <a:spAutoFit/>
            </a:bodyPr>
            <a:lstStyle/>
            <a:p>
              <a:r>
                <a:rPr lang="en-US" altLang="zh-CN" sz="1300" dirty="0">
                  <a:solidFill>
                    <a:srgbClr val="C00000"/>
                  </a:solidFill>
                  <a:latin typeface="微软雅黑" panose="020B0503020204020204" pitchFamily="34" charset="-122"/>
                  <a:ea typeface="微软雅黑" panose="020B0503020204020204" pitchFamily="34" charset="-122"/>
                  <a:cs typeface="+mn-ea"/>
                  <a:sym typeface="+mn-lt"/>
                </a:rPr>
                <a:t>D:</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只有提供稳定的品质，顾客才能满意，公司才能欣欣向荣</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sp>
        <p:nvSpPr>
          <p:cNvPr id="36" name="文本框 35">
            <a:extLst>
              <a:ext uri="{FF2B5EF4-FFF2-40B4-BE49-F238E27FC236}">
                <a16:creationId xmlns="" xmlns:a16="http://schemas.microsoft.com/office/drawing/2014/main" id="{E790302B-DF90-4591-ABD5-1E5B0523681C}"/>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企业理念</a:t>
            </a:r>
          </a:p>
        </p:txBody>
      </p:sp>
    </p:spTree>
    <p:extLst>
      <p:ext uri="{BB962C8B-B14F-4D97-AF65-F5344CB8AC3E}">
        <p14:creationId xmlns="" xmlns:p14="http://schemas.microsoft.com/office/powerpoint/2010/main" val="107622529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0-#ppt_w/2"/>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0-#ppt_w/2"/>
                                          </p:val>
                                        </p:tav>
                                        <p:tav tm="100000">
                                          <p:val>
                                            <p:strVal val="#ppt_x"/>
                                          </p:val>
                                        </p:tav>
                                      </p:tavLst>
                                    </p:anim>
                                    <p:anim calcmode="lin" valueType="num">
                                      <p:cBhvr additive="base">
                                        <p:cTn id="20" dur="10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0-#ppt_w/2"/>
                                          </p:val>
                                        </p:tav>
                                        <p:tav tm="100000">
                                          <p:val>
                                            <p:strVal val="#ppt_x"/>
                                          </p:val>
                                        </p:tav>
                                      </p:tavLst>
                                    </p:anim>
                                    <p:anim calcmode="lin" valueType="num">
                                      <p:cBhvr additive="base">
                                        <p:cTn id="28" dur="1000" fill="hold"/>
                                        <p:tgtEl>
                                          <p:spTgt spid="10"/>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50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000" fill="hold"/>
                                        <p:tgtEl>
                                          <p:spTgt spid="30"/>
                                        </p:tgtEl>
                                        <p:attrNameLst>
                                          <p:attrName>ppt_x</p:attrName>
                                        </p:attrNameLst>
                                      </p:cBhvr>
                                      <p:tavLst>
                                        <p:tav tm="0">
                                          <p:val>
                                            <p:strVal val="0-#ppt_w/2"/>
                                          </p:val>
                                        </p:tav>
                                        <p:tav tm="100000">
                                          <p:val>
                                            <p:strVal val="#ppt_x"/>
                                          </p:val>
                                        </p:tav>
                                      </p:tavLst>
                                    </p:anim>
                                    <p:anim calcmode="lin" valueType="num">
                                      <p:cBhvr additive="base">
                                        <p:cTn id="32" dur="10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100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1000" fill="hold"/>
                                        <p:tgtEl>
                                          <p:spTgt spid="29"/>
                                        </p:tgtEl>
                                        <p:attrNameLst>
                                          <p:attrName>ppt_x</p:attrName>
                                        </p:attrNameLst>
                                      </p:cBhvr>
                                      <p:tavLst>
                                        <p:tav tm="0">
                                          <p:val>
                                            <p:strVal val="0-#ppt_w/2"/>
                                          </p:val>
                                        </p:tav>
                                        <p:tav tm="100000">
                                          <p:val>
                                            <p:strVal val="#ppt_x"/>
                                          </p:val>
                                        </p:tav>
                                      </p:tavLst>
                                    </p:anim>
                                    <p:anim calcmode="lin" valueType="num">
                                      <p:cBhvr additive="base">
                                        <p:cTn id="40" dur="1000" fill="hold"/>
                                        <p:tgtEl>
                                          <p:spTgt spid="29"/>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0-#ppt_w/2"/>
                                          </p:val>
                                        </p:tav>
                                        <p:tav tm="100000">
                                          <p:val>
                                            <p:strVal val="#ppt_x"/>
                                          </p:val>
                                        </p:tav>
                                      </p:tavLst>
                                    </p:anim>
                                    <p:anim calcmode="lin" valueType="num">
                                      <p:cBhvr additive="base">
                                        <p:cTn id="44" dur="1000" fill="hold"/>
                                        <p:tgtEl>
                                          <p:spTgt spid="19"/>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10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1000" fill="hold"/>
                                        <p:tgtEl>
                                          <p:spTgt spid="9"/>
                                        </p:tgtEl>
                                        <p:attrNameLst>
                                          <p:attrName>ppt_x</p:attrName>
                                        </p:attrNameLst>
                                      </p:cBhvr>
                                      <p:tavLst>
                                        <p:tav tm="0">
                                          <p:val>
                                            <p:strVal val="0-#ppt_w/2"/>
                                          </p:val>
                                        </p:tav>
                                        <p:tav tm="100000">
                                          <p:val>
                                            <p:strVal val="#ppt_x"/>
                                          </p:val>
                                        </p:tav>
                                      </p:tavLst>
                                    </p:anim>
                                    <p:anim calcmode="lin" valueType="num">
                                      <p:cBhvr additive="base">
                                        <p:cTn id="48" dur="1000" fill="hold"/>
                                        <p:tgtEl>
                                          <p:spTgt spid="9"/>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100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1000" fill="hold"/>
                                        <p:tgtEl>
                                          <p:spTgt spid="20"/>
                                        </p:tgtEl>
                                        <p:attrNameLst>
                                          <p:attrName>ppt_x</p:attrName>
                                        </p:attrNameLst>
                                      </p:cBhvr>
                                      <p:tavLst>
                                        <p:tav tm="0">
                                          <p:val>
                                            <p:strVal val="0-#ppt_w/2"/>
                                          </p:val>
                                        </p:tav>
                                        <p:tav tm="100000">
                                          <p:val>
                                            <p:strVal val="#ppt_x"/>
                                          </p:val>
                                        </p:tav>
                                      </p:tavLst>
                                    </p:anim>
                                    <p:anim calcmode="lin" valueType="num">
                                      <p:cBhvr additive="base">
                                        <p:cTn id="52" dur="10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9" fill="hold" grpId="0" nodeType="withEffect">
                                  <p:stCondLst>
                                    <p:cond delay="150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1000" fill="hold"/>
                                        <p:tgtEl>
                                          <p:spTgt spid="22"/>
                                        </p:tgtEl>
                                        <p:attrNameLst>
                                          <p:attrName>ppt_x</p:attrName>
                                        </p:attrNameLst>
                                      </p:cBhvr>
                                      <p:tavLst>
                                        <p:tav tm="0">
                                          <p:val>
                                            <p:strVal val="0-#ppt_w/2"/>
                                          </p:val>
                                        </p:tav>
                                        <p:tav tm="100000">
                                          <p:val>
                                            <p:strVal val="#ppt_x"/>
                                          </p:val>
                                        </p:tav>
                                      </p:tavLst>
                                    </p:anim>
                                    <p:anim calcmode="lin" valueType="num">
                                      <p:cBhvr additive="base">
                                        <p:cTn id="56" dur="1000" fill="hold"/>
                                        <p:tgtEl>
                                          <p:spTgt spid="22"/>
                                        </p:tgtEl>
                                        <p:attrNameLst>
                                          <p:attrName>ppt_y</p:attrName>
                                        </p:attrNameLst>
                                      </p:cBhvr>
                                      <p:tavLst>
                                        <p:tav tm="0">
                                          <p:val>
                                            <p:strVal val="0-#ppt_h/2"/>
                                          </p:val>
                                        </p:tav>
                                        <p:tav tm="100000">
                                          <p:val>
                                            <p:strVal val="#ppt_y"/>
                                          </p:val>
                                        </p:tav>
                                      </p:tavLst>
                                    </p:anim>
                                  </p:childTnLst>
                                </p:cTn>
                              </p:par>
                              <p:par>
                                <p:cTn id="57" presetID="2" presetClass="entr" presetSubtype="9" fill="hold" grpId="0" nodeType="withEffect">
                                  <p:stCondLst>
                                    <p:cond delay="15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1000" fill="hold"/>
                                        <p:tgtEl>
                                          <p:spTgt spid="25"/>
                                        </p:tgtEl>
                                        <p:attrNameLst>
                                          <p:attrName>ppt_x</p:attrName>
                                        </p:attrNameLst>
                                      </p:cBhvr>
                                      <p:tavLst>
                                        <p:tav tm="0">
                                          <p:val>
                                            <p:strVal val="0-#ppt_w/2"/>
                                          </p:val>
                                        </p:tav>
                                        <p:tav tm="100000">
                                          <p:val>
                                            <p:strVal val="#ppt_x"/>
                                          </p:val>
                                        </p:tav>
                                      </p:tavLst>
                                    </p:anim>
                                    <p:anim calcmode="lin" valueType="num">
                                      <p:cBhvr additive="base">
                                        <p:cTn id="60" dur="1000" fill="hold"/>
                                        <p:tgtEl>
                                          <p:spTgt spid="25"/>
                                        </p:tgtEl>
                                        <p:attrNameLst>
                                          <p:attrName>ppt_y</p:attrName>
                                        </p:attrNameLst>
                                      </p:cBhvr>
                                      <p:tavLst>
                                        <p:tav tm="0">
                                          <p:val>
                                            <p:strVal val="0-#ppt_h/2"/>
                                          </p:val>
                                        </p:tav>
                                        <p:tav tm="100000">
                                          <p:val>
                                            <p:strVal val="#ppt_y"/>
                                          </p:val>
                                        </p:tav>
                                      </p:tavLst>
                                    </p:anim>
                                  </p:childTnLst>
                                </p:cTn>
                              </p:par>
                              <p:par>
                                <p:cTn id="61" presetID="2" presetClass="entr" presetSubtype="9" fill="hold" grpId="0" nodeType="withEffect">
                                  <p:stCondLst>
                                    <p:cond delay="150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1000" fill="hold"/>
                                        <p:tgtEl>
                                          <p:spTgt spid="24"/>
                                        </p:tgtEl>
                                        <p:attrNameLst>
                                          <p:attrName>ppt_x</p:attrName>
                                        </p:attrNameLst>
                                      </p:cBhvr>
                                      <p:tavLst>
                                        <p:tav tm="0">
                                          <p:val>
                                            <p:strVal val="0-#ppt_w/2"/>
                                          </p:val>
                                        </p:tav>
                                        <p:tav tm="100000">
                                          <p:val>
                                            <p:strVal val="#ppt_x"/>
                                          </p:val>
                                        </p:tav>
                                      </p:tavLst>
                                    </p:anim>
                                    <p:anim calcmode="lin" valueType="num">
                                      <p:cBhvr additive="base">
                                        <p:cTn id="64" dur="1000" fill="hold"/>
                                        <p:tgtEl>
                                          <p:spTgt spid="24"/>
                                        </p:tgtEl>
                                        <p:attrNameLst>
                                          <p:attrName>ppt_y</p:attrName>
                                        </p:attrNameLst>
                                      </p:cBhvr>
                                      <p:tavLst>
                                        <p:tav tm="0">
                                          <p:val>
                                            <p:strVal val="0-#ppt_h/2"/>
                                          </p:val>
                                        </p:tav>
                                        <p:tav tm="100000">
                                          <p:val>
                                            <p:strVal val="#ppt_y"/>
                                          </p:val>
                                        </p:tav>
                                      </p:tavLst>
                                    </p:anim>
                                  </p:childTnLst>
                                </p:cTn>
                              </p:par>
                              <p:par>
                                <p:cTn id="65" presetID="2" presetClass="entr" presetSubtype="9" fill="hold" grpId="0"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1000" fill="hold"/>
                                        <p:tgtEl>
                                          <p:spTgt spid="23"/>
                                        </p:tgtEl>
                                        <p:attrNameLst>
                                          <p:attrName>ppt_x</p:attrName>
                                        </p:attrNameLst>
                                      </p:cBhvr>
                                      <p:tavLst>
                                        <p:tav tm="0">
                                          <p:val>
                                            <p:strVal val="0-#ppt_w/2"/>
                                          </p:val>
                                        </p:tav>
                                        <p:tav tm="100000">
                                          <p:val>
                                            <p:strVal val="#ppt_x"/>
                                          </p:val>
                                        </p:tav>
                                      </p:tavLst>
                                    </p:anim>
                                    <p:anim calcmode="lin" valueType="num">
                                      <p:cBhvr additive="base">
                                        <p:cTn id="68" dur="1000" fill="hold"/>
                                        <p:tgtEl>
                                          <p:spTgt spid="23"/>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1500"/>
                                  </p:stCondLst>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1000" fill="hold"/>
                                        <p:tgtEl>
                                          <p:spTgt spid="31"/>
                                        </p:tgtEl>
                                        <p:attrNameLst>
                                          <p:attrName>ppt_x</p:attrName>
                                        </p:attrNameLst>
                                      </p:cBhvr>
                                      <p:tavLst>
                                        <p:tav tm="0">
                                          <p:val>
                                            <p:strVal val="0-#ppt_w/2"/>
                                          </p:val>
                                        </p:tav>
                                        <p:tav tm="100000">
                                          <p:val>
                                            <p:strVal val="#ppt_x"/>
                                          </p:val>
                                        </p:tav>
                                      </p:tavLst>
                                    </p:anim>
                                    <p:anim calcmode="lin" valueType="num">
                                      <p:cBhvr additive="base">
                                        <p:cTn id="72" dur="1000" fill="hold"/>
                                        <p:tgtEl>
                                          <p:spTgt spid="31"/>
                                        </p:tgtEl>
                                        <p:attrNameLst>
                                          <p:attrName>ppt_y</p:attrName>
                                        </p:attrNameLst>
                                      </p:cBhvr>
                                      <p:tavLst>
                                        <p:tav tm="0">
                                          <p:val>
                                            <p:strVal val="0-#ppt_h/2"/>
                                          </p:val>
                                        </p:tav>
                                        <p:tav tm="100000">
                                          <p:val>
                                            <p:strVal val="#ppt_y"/>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2500"/>
                            </p:stCondLst>
                            <p:childTnLst>
                              <p:par>
                                <p:cTn id="77" presetID="10"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par>
                          <p:cTn id="80" fill="hold">
                            <p:stCondLst>
                              <p:cond delay="300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par>
                          <p:cTn id="84" fill="hold">
                            <p:stCondLst>
                              <p:cond delay="3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4000"/>
                            </p:stCondLst>
                            <p:childTnLst>
                              <p:par>
                                <p:cTn id="89" presetID="22" presetClass="entr" presetSubtype="8" fill="hold" nodeType="after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wipe(left)">
                                      <p:cBhvr>
                                        <p:cTn id="9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animBg="1"/>
      <p:bldP spid="15" grpId="0" animBg="1"/>
      <p:bldP spid="16" grpId="0" animBg="1"/>
      <p:bldP spid="17" grpId="0" animBg="1"/>
      <p:bldP spid="18" grpId="0" animBg="1"/>
      <p:bldP spid="19" grpId="0" animBg="1"/>
      <p:bldP spid="20" grpId="0" animBg="1"/>
      <p:bldP spid="22" grpId="0"/>
      <p:bldP spid="23" grpId="0"/>
      <p:bldP spid="24" grpId="0"/>
      <p:bldP spid="25" grpId="0"/>
      <p:bldP spid="27" grpId="0"/>
      <p:bldP spid="28" grpId="0"/>
      <p:bldP spid="29" grpId="0" animBg="1"/>
      <p:bldP spid="30" grpId="0" animBg="1"/>
      <p:bldP spid="31" grpId="0"/>
      <p:bldP spid="32"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10"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10</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5E41B885-C066-44BA-8FB3-6C41719DCAF7}"/>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企业文化</a:t>
            </a:r>
          </a:p>
        </p:txBody>
      </p:sp>
      <p:sp>
        <p:nvSpPr>
          <p:cNvPr id="15" name="弧形 14">
            <a:extLst>
              <a:ext uri="{FF2B5EF4-FFF2-40B4-BE49-F238E27FC236}">
                <a16:creationId xmlns="" xmlns:a16="http://schemas.microsoft.com/office/drawing/2014/main" id="{C005AD14-392E-4C41-BF64-886AFD3F9C04}"/>
              </a:ext>
            </a:extLst>
          </p:cNvPr>
          <p:cNvSpPr/>
          <p:nvPr/>
        </p:nvSpPr>
        <p:spPr>
          <a:xfrm rot="5400000">
            <a:off x="615027" y="2085228"/>
            <a:ext cx="3168352" cy="3168352"/>
          </a:xfrm>
          <a:prstGeom prst="arc">
            <a:avLst>
              <a:gd name="adj1" fmla="val 10885653"/>
              <a:gd name="adj2" fmla="val 0"/>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椭圆 15">
            <a:extLst>
              <a:ext uri="{FF2B5EF4-FFF2-40B4-BE49-F238E27FC236}">
                <a16:creationId xmlns="" xmlns:a16="http://schemas.microsoft.com/office/drawing/2014/main" id="{A842264D-ED8B-4387-8786-2D079A0F3C32}"/>
              </a:ext>
            </a:extLst>
          </p:cNvPr>
          <p:cNvSpPr/>
          <p:nvPr/>
        </p:nvSpPr>
        <p:spPr bwMode="auto">
          <a:xfrm>
            <a:off x="2615111" y="2028223"/>
            <a:ext cx="266716" cy="266774"/>
          </a:xfrm>
          <a:prstGeom prst="ellipse">
            <a:avLst/>
          </a:prstGeom>
          <a:solidFill>
            <a:srgbClr val="C00000"/>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dirty="0">
                <a:solidFill>
                  <a:schemeClr val="tx1"/>
                </a:solidFill>
              </a:rPr>
              <a:t>1</a:t>
            </a:r>
            <a:endParaRPr lang="zh-CN" altLang="en-US" dirty="0">
              <a:solidFill>
                <a:schemeClr val="tx1"/>
              </a:solidFill>
            </a:endParaRPr>
          </a:p>
        </p:txBody>
      </p:sp>
      <p:sp>
        <p:nvSpPr>
          <p:cNvPr id="17" name="椭圆 16">
            <a:extLst>
              <a:ext uri="{FF2B5EF4-FFF2-40B4-BE49-F238E27FC236}">
                <a16:creationId xmlns="" xmlns:a16="http://schemas.microsoft.com/office/drawing/2014/main" id="{30715575-7011-461C-8AF5-3AA2CE7E985E}"/>
              </a:ext>
            </a:extLst>
          </p:cNvPr>
          <p:cNvSpPr/>
          <p:nvPr/>
        </p:nvSpPr>
        <p:spPr bwMode="auto">
          <a:xfrm>
            <a:off x="3407199" y="2786806"/>
            <a:ext cx="266716" cy="266774"/>
          </a:xfrm>
          <a:prstGeom prst="ellipse">
            <a:avLst/>
          </a:prstGeom>
          <a:solidFill>
            <a:srgbClr val="C00000"/>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dirty="0" smtClean="0">
                <a:solidFill>
                  <a:schemeClr val="tx1"/>
                </a:solidFill>
              </a:rPr>
              <a:t>2</a:t>
            </a:r>
            <a:endParaRPr lang="zh-CN" altLang="en-US" dirty="0">
              <a:solidFill>
                <a:schemeClr val="tx1"/>
              </a:solidFill>
            </a:endParaRPr>
          </a:p>
        </p:txBody>
      </p:sp>
      <p:sp>
        <p:nvSpPr>
          <p:cNvPr id="18" name="椭圆 17">
            <a:extLst>
              <a:ext uri="{FF2B5EF4-FFF2-40B4-BE49-F238E27FC236}">
                <a16:creationId xmlns="" xmlns:a16="http://schemas.microsoft.com/office/drawing/2014/main" id="{A7DF3417-D551-4579-8A61-EAFF7AA6CEF9}"/>
              </a:ext>
            </a:extLst>
          </p:cNvPr>
          <p:cNvSpPr/>
          <p:nvPr/>
        </p:nvSpPr>
        <p:spPr bwMode="auto">
          <a:xfrm>
            <a:off x="3428515" y="4032199"/>
            <a:ext cx="266716" cy="266774"/>
          </a:xfrm>
          <a:prstGeom prst="ellipse">
            <a:avLst/>
          </a:prstGeom>
          <a:solidFill>
            <a:srgbClr val="C00000"/>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dirty="0" smtClean="0">
                <a:solidFill>
                  <a:schemeClr val="tx1"/>
                </a:solidFill>
              </a:rPr>
              <a:t>3</a:t>
            </a:r>
            <a:endParaRPr lang="zh-CN" altLang="en-US" dirty="0">
              <a:solidFill>
                <a:schemeClr val="tx1"/>
              </a:solidFill>
            </a:endParaRPr>
          </a:p>
        </p:txBody>
      </p:sp>
      <p:sp>
        <p:nvSpPr>
          <p:cNvPr id="19" name="椭圆 18">
            <a:extLst>
              <a:ext uri="{FF2B5EF4-FFF2-40B4-BE49-F238E27FC236}">
                <a16:creationId xmlns="" xmlns:a16="http://schemas.microsoft.com/office/drawing/2014/main" id="{0AD53B23-F134-4ED9-92BA-02C9E189C3DF}"/>
              </a:ext>
            </a:extLst>
          </p:cNvPr>
          <p:cNvSpPr/>
          <p:nvPr/>
        </p:nvSpPr>
        <p:spPr bwMode="auto">
          <a:xfrm>
            <a:off x="2615111" y="4954615"/>
            <a:ext cx="266716" cy="266774"/>
          </a:xfrm>
          <a:prstGeom prst="ellipse">
            <a:avLst/>
          </a:prstGeom>
          <a:solidFill>
            <a:srgbClr val="C00000"/>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dirty="0" smtClean="0">
                <a:solidFill>
                  <a:schemeClr val="tx1"/>
                </a:solidFill>
              </a:rPr>
              <a:t>4</a:t>
            </a:r>
            <a:endParaRPr lang="zh-CN" altLang="en-US" dirty="0">
              <a:solidFill>
                <a:schemeClr val="tx1"/>
              </a:solidFill>
            </a:endParaRPr>
          </a:p>
        </p:txBody>
      </p:sp>
      <p:sp>
        <p:nvSpPr>
          <p:cNvPr id="20" name="圆角矩形 38">
            <a:extLst>
              <a:ext uri="{FF2B5EF4-FFF2-40B4-BE49-F238E27FC236}">
                <a16:creationId xmlns="" xmlns:a16="http://schemas.microsoft.com/office/drawing/2014/main" id="{5B16B489-8E23-4225-8E62-90F896F45E01}"/>
              </a:ext>
            </a:extLst>
          </p:cNvPr>
          <p:cNvSpPr/>
          <p:nvPr/>
        </p:nvSpPr>
        <p:spPr bwMode="auto">
          <a:xfrm flipH="1">
            <a:off x="3914741" y="1650561"/>
            <a:ext cx="3888432" cy="612874"/>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1" name="TextBox 72">
            <a:extLst>
              <a:ext uri="{FF2B5EF4-FFF2-40B4-BE49-F238E27FC236}">
                <a16:creationId xmlns="" xmlns:a16="http://schemas.microsoft.com/office/drawing/2014/main" id="{31A11277-D61C-4CB8-BA23-BC33272A497E}"/>
              </a:ext>
            </a:extLst>
          </p:cNvPr>
          <p:cNvSpPr txBox="1"/>
          <p:nvPr/>
        </p:nvSpPr>
        <p:spPr bwMode="auto">
          <a:xfrm>
            <a:off x="4493171" y="1808289"/>
            <a:ext cx="3067122"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b="1" kern="0" dirty="0">
                <a:solidFill>
                  <a:schemeClr val="tx1">
                    <a:lumMod val="75000"/>
                    <a:lumOff val="25000"/>
                  </a:schemeClr>
                </a:solidFill>
                <a:cs typeface="Arial" panose="020B0604020202020204" pitchFamily="34" charset="0"/>
              </a:rPr>
              <a:t>中大尺寸触摸屏盖板行业龙头</a:t>
            </a:r>
            <a:endParaRPr lang="en-US" altLang="zh-CN" sz="1600" b="1" kern="0" dirty="0">
              <a:solidFill>
                <a:schemeClr val="tx1">
                  <a:lumMod val="75000"/>
                  <a:lumOff val="25000"/>
                </a:schemeClr>
              </a:solidFill>
              <a:cs typeface="Arial" panose="020B0604020202020204" pitchFamily="34" charset="0"/>
            </a:endParaRPr>
          </a:p>
        </p:txBody>
      </p:sp>
      <p:sp>
        <p:nvSpPr>
          <p:cNvPr id="22" name="圆角矩形 87">
            <a:extLst>
              <a:ext uri="{FF2B5EF4-FFF2-40B4-BE49-F238E27FC236}">
                <a16:creationId xmlns="" xmlns:a16="http://schemas.microsoft.com/office/drawing/2014/main" id="{03BB669D-A120-4D8D-8424-095DE0B7A97C}"/>
              </a:ext>
            </a:extLst>
          </p:cNvPr>
          <p:cNvSpPr/>
          <p:nvPr/>
        </p:nvSpPr>
        <p:spPr bwMode="auto">
          <a:xfrm flipH="1">
            <a:off x="4490805" y="2719251"/>
            <a:ext cx="3888432" cy="612874"/>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3" name="TextBox 72">
            <a:extLst>
              <a:ext uri="{FF2B5EF4-FFF2-40B4-BE49-F238E27FC236}">
                <a16:creationId xmlns="" xmlns:a16="http://schemas.microsoft.com/office/drawing/2014/main" id="{0052A9CF-F757-4A70-B6BD-42714229C88F}"/>
              </a:ext>
            </a:extLst>
          </p:cNvPr>
          <p:cNvSpPr txBox="1"/>
          <p:nvPr/>
        </p:nvSpPr>
        <p:spPr bwMode="auto">
          <a:xfrm>
            <a:off x="5069256" y="2894194"/>
            <a:ext cx="2664000"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b="1" kern="0" dirty="0">
                <a:solidFill>
                  <a:schemeClr val="tx1">
                    <a:lumMod val="75000"/>
                    <a:lumOff val="25000"/>
                  </a:schemeClr>
                </a:solidFill>
                <a:latin typeface="+mn-ea"/>
                <a:cs typeface="Arial" panose="020B0604020202020204" pitchFamily="34" charset="0"/>
              </a:rPr>
              <a:t>诚信、敬业、务实、创新</a:t>
            </a:r>
            <a:r>
              <a:rPr lang="en-US" altLang="zh-CN" sz="1600" b="1" kern="0" dirty="0">
                <a:solidFill>
                  <a:schemeClr val="tx1">
                    <a:lumMod val="75000"/>
                    <a:lumOff val="25000"/>
                  </a:schemeClr>
                </a:solidFill>
                <a:latin typeface="+mn-ea"/>
                <a:cs typeface="Arial" panose="020B0604020202020204" pitchFamily="34" charset="0"/>
              </a:rPr>
              <a:t> </a:t>
            </a:r>
          </a:p>
        </p:txBody>
      </p:sp>
      <p:sp>
        <p:nvSpPr>
          <p:cNvPr id="24" name="圆角矩形 95">
            <a:extLst>
              <a:ext uri="{FF2B5EF4-FFF2-40B4-BE49-F238E27FC236}">
                <a16:creationId xmlns="" xmlns:a16="http://schemas.microsoft.com/office/drawing/2014/main" id="{7D7D7FEB-6A21-4B4D-AF55-3F812F0B6BFB}"/>
              </a:ext>
            </a:extLst>
          </p:cNvPr>
          <p:cNvSpPr/>
          <p:nvPr/>
        </p:nvSpPr>
        <p:spPr bwMode="auto">
          <a:xfrm flipH="1">
            <a:off x="4490805" y="3787944"/>
            <a:ext cx="3888432" cy="612874"/>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5" name="TextBox 72">
            <a:extLst>
              <a:ext uri="{FF2B5EF4-FFF2-40B4-BE49-F238E27FC236}">
                <a16:creationId xmlns="" xmlns:a16="http://schemas.microsoft.com/office/drawing/2014/main" id="{9110BA63-9276-4B4A-A131-8FB6C95DD21C}"/>
              </a:ext>
            </a:extLst>
          </p:cNvPr>
          <p:cNvSpPr txBox="1"/>
          <p:nvPr/>
        </p:nvSpPr>
        <p:spPr bwMode="auto">
          <a:xfrm>
            <a:off x="5069256" y="3980099"/>
            <a:ext cx="2664000"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b="1" kern="0" dirty="0">
                <a:solidFill>
                  <a:schemeClr val="tx1">
                    <a:lumMod val="75000"/>
                    <a:lumOff val="25000"/>
                  </a:schemeClr>
                </a:solidFill>
                <a:cs typeface="Arial" panose="020B0604020202020204" pitchFamily="34" charset="0"/>
              </a:rPr>
              <a:t>国际化、自动化、专业化</a:t>
            </a:r>
            <a:r>
              <a:rPr lang="en-US" altLang="zh-CN" sz="1600" b="1" kern="0" dirty="0">
                <a:solidFill>
                  <a:schemeClr val="tx1">
                    <a:lumMod val="75000"/>
                    <a:lumOff val="25000"/>
                  </a:schemeClr>
                </a:solidFill>
                <a:cs typeface="Arial" panose="020B0604020202020204" pitchFamily="34" charset="0"/>
              </a:rPr>
              <a:t> </a:t>
            </a:r>
          </a:p>
        </p:txBody>
      </p:sp>
      <p:sp>
        <p:nvSpPr>
          <p:cNvPr id="26" name="圆角矩形 103">
            <a:extLst>
              <a:ext uri="{FF2B5EF4-FFF2-40B4-BE49-F238E27FC236}">
                <a16:creationId xmlns="" xmlns:a16="http://schemas.microsoft.com/office/drawing/2014/main" id="{30A1E152-F1B9-451E-A15E-B2B72EDE3EB6}"/>
              </a:ext>
            </a:extLst>
          </p:cNvPr>
          <p:cNvSpPr/>
          <p:nvPr/>
        </p:nvSpPr>
        <p:spPr bwMode="auto">
          <a:xfrm flipH="1">
            <a:off x="3914741" y="4856634"/>
            <a:ext cx="3888432" cy="612874"/>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7" name="TextBox 72">
            <a:extLst>
              <a:ext uri="{FF2B5EF4-FFF2-40B4-BE49-F238E27FC236}">
                <a16:creationId xmlns="" xmlns:a16="http://schemas.microsoft.com/office/drawing/2014/main" id="{E9A05F4D-2F14-4904-84AB-EF9D05A1409B}"/>
              </a:ext>
            </a:extLst>
          </p:cNvPr>
          <p:cNvSpPr txBox="1"/>
          <p:nvPr/>
        </p:nvSpPr>
        <p:spPr bwMode="auto">
          <a:xfrm>
            <a:off x="4493172" y="5037428"/>
            <a:ext cx="3240085"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b="1" kern="0" dirty="0">
                <a:solidFill>
                  <a:schemeClr val="tx1">
                    <a:lumMod val="75000"/>
                    <a:lumOff val="25000"/>
                  </a:schemeClr>
                </a:solidFill>
                <a:cs typeface="Arial" panose="020B0604020202020204" pitchFamily="34" charset="0"/>
              </a:rPr>
              <a:t>成就客户、成就品牌、成就员工</a:t>
            </a:r>
            <a:endParaRPr lang="en-US" altLang="zh-CN" sz="1600" b="1" kern="0" dirty="0">
              <a:solidFill>
                <a:schemeClr val="tx1">
                  <a:lumMod val="75000"/>
                  <a:lumOff val="25000"/>
                </a:schemeClr>
              </a:solidFill>
              <a:cs typeface="Arial" panose="020B0604020202020204" pitchFamily="34" charset="0"/>
            </a:endParaRPr>
          </a:p>
        </p:txBody>
      </p:sp>
      <p:grpSp>
        <p:nvGrpSpPr>
          <p:cNvPr id="28" name="组合 27">
            <a:extLst>
              <a:ext uri="{FF2B5EF4-FFF2-40B4-BE49-F238E27FC236}">
                <a16:creationId xmlns="" xmlns:a16="http://schemas.microsoft.com/office/drawing/2014/main" id="{7E78D4A3-2A3B-45F1-A537-1B49E8C6D802}"/>
              </a:ext>
            </a:extLst>
          </p:cNvPr>
          <p:cNvGrpSpPr/>
          <p:nvPr/>
        </p:nvGrpSpPr>
        <p:grpSpPr>
          <a:xfrm>
            <a:off x="3561873" y="1506997"/>
            <a:ext cx="900000" cy="900000"/>
            <a:chOff x="4229236" y="3968984"/>
            <a:chExt cx="792000" cy="792000"/>
          </a:xfrm>
        </p:grpSpPr>
        <p:sp>
          <p:nvSpPr>
            <p:cNvPr id="29" name="MH_Other_2">
              <a:extLst>
                <a:ext uri="{FF2B5EF4-FFF2-40B4-BE49-F238E27FC236}">
                  <a16:creationId xmlns="" xmlns:a16="http://schemas.microsoft.com/office/drawing/2014/main" id="{A5B1EE6F-922F-4118-BA98-59AA81EEE87F}"/>
                </a:ext>
              </a:extLst>
            </p:cNvPr>
            <p:cNvSpPr/>
            <p:nvPr>
              <p:custDataLst>
                <p:tags r:id="rId7"/>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useBgFill="1">
          <p:nvSpPr>
            <p:cNvPr id="30" name="MH_Title_1">
              <a:extLst>
                <a:ext uri="{FF2B5EF4-FFF2-40B4-BE49-F238E27FC236}">
                  <a16:creationId xmlns="" xmlns:a16="http://schemas.microsoft.com/office/drawing/2014/main" id="{CEEC4721-5F67-4E30-9AE8-09B27A99576F}"/>
                </a:ext>
              </a:extLst>
            </p:cNvPr>
            <p:cNvSpPr/>
            <p:nvPr>
              <p:custDataLst>
                <p:tags r:id="rId8"/>
              </p:custDataLst>
            </p:nvPr>
          </p:nvSpPr>
          <p:spPr>
            <a:xfrm>
              <a:off x="4355236" y="4094984"/>
              <a:ext cx="540000" cy="540000"/>
            </a:xfrm>
            <a:prstGeom prst="ellipse">
              <a:avLst/>
            </a:prstGeom>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600" b="1" dirty="0">
                  <a:solidFill>
                    <a:srgbClr val="C00000"/>
                  </a:solidFill>
                  <a:latin typeface="Impact" panose="020B0806030902050204" pitchFamily="34" charset="0"/>
                </a:rPr>
                <a:t>定位</a:t>
              </a:r>
            </a:p>
          </p:txBody>
        </p:sp>
      </p:grpSp>
      <p:grpSp>
        <p:nvGrpSpPr>
          <p:cNvPr id="31" name="组合 30">
            <a:extLst>
              <a:ext uri="{FF2B5EF4-FFF2-40B4-BE49-F238E27FC236}">
                <a16:creationId xmlns="" xmlns:a16="http://schemas.microsoft.com/office/drawing/2014/main" id="{5D1D9EA1-7ED8-4EEE-975F-3295ECFF09E7}"/>
              </a:ext>
            </a:extLst>
          </p:cNvPr>
          <p:cNvGrpSpPr/>
          <p:nvPr/>
        </p:nvGrpSpPr>
        <p:grpSpPr>
          <a:xfrm>
            <a:off x="4053596" y="2559867"/>
            <a:ext cx="900000" cy="900000"/>
            <a:chOff x="4229236" y="3968984"/>
            <a:chExt cx="792000" cy="792000"/>
          </a:xfrm>
        </p:grpSpPr>
        <p:sp>
          <p:nvSpPr>
            <p:cNvPr id="32" name="MH_Other_2">
              <a:extLst>
                <a:ext uri="{FF2B5EF4-FFF2-40B4-BE49-F238E27FC236}">
                  <a16:creationId xmlns="" xmlns:a16="http://schemas.microsoft.com/office/drawing/2014/main" id="{5B27FBF2-9839-4E6A-96EE-6ED12FFE92E1}"/>
                </a:ext>
              </a:extLst>
            </p:cNvPr>
            <p:cNvSpPr/>
            <p:nvPr>
              <p:custDataLst>
                <p:tags r:id="rId5"/>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useBgFill="1">
          <p:nvSpPr>
            <p:cNvPr id="33" name="MH_Title_1">
              <a:extLst>
                <a:ext uri="{FF2B5EF4-FFF2-40B4-BE49-F238E27FC236}">
                  <a16:creationId xmlns="" xmlns:a16="http://schemas.microsoft.com/office/drawing/2014/main" id="{39551913-B246-4F54-ACB2-E33823D57227}"/>
                </a:ext>
              </a:extLst>
            </p:cNvPr>
            <p:cNvSpPr/>
            <p:nvPr>
              <p:custDataLst>
                <p:tags r:id="rId6"/>
              </p:custDataLst>
            </p:nvPr>
          </p:nvSpPr>
          <p:spPr>
            <a:xfrm>
              <a:off x="4355236" y="4094984"/>
              <a:ext cx="540000" cy="540000"/>
            </a:xfrm>
            <a:prstGeom prst="ellipse">
              <a:avLst/>
            </a:prstGeom>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600" b="1" dirty="0">
                  <a:solidFill>
                    <a:srgbClr val="C00000"/>
                  </a:solidFill>
                  <a:latin typeface="Impact" panose="020B0806030902050204" pitchFamily="34" charset="0"/>
                </a:rPr>
                <a:t>理念</a:t>
              </a:r>
              <a:endParaRPr lang="zh-CN" altLang="en-US" sz="1200" b="1" dirty="0">
                <a:solidFill>
                  <a:srgbClr val="C00000"/>
                </a:solidFill>
                <a:latin typeface="Impact" panose="020B0806030902050204" pitchFamily="34" charset="0"/>
              </a:endParaRPr>
            </a:p>
          </p:txBody>
        </p:sp>
      </p:grpSp>
      <p:grpSp>
        <p:nvGrpSpPr>
          <p:cNvPr id="34" name="组合 33">
            <a:extLst>
              <a:ext uri="{FF2B5EF4-FFF2-40B4-BE49-F238E27FC236}">
                <a16:creationId xmlns="" xmlns:a16="http://schemas.microsoft.com/office/drawing/2014/main" id="{C06DFDB5-F2E9-439D-B7DE-A231E60CE4DF}"/>
              </a:ext>
            </a:extLst>
          </p:cNvPr>
          <p:cNvGrpSpPr/>
          <p:nvPr/>
        </p:nvGrpSpPr>
        <p:grpSpPr>
          <a:xfrm>
            <a:off x="4053596" y="3630072"/>
            <a:ext cx="900000" cy="900000"/>
            <a:chOff x="4229236" y="3968984"/>
            <a:chExt cx="792000" cy="792000"/>
          </a:xfrm>
        </p:grpSpPr>
        <p:sp>
          <p:nvSpPr>
            <p:cNvPr id="35" name="MH_Other_2">
              <a:extLst>
                <a:ext uri="{FF2B5EF4-FFF2-40B4-BE49-F238E27FC236}">
                  <a16:creationId xmlns="" xmlns:a16="http://schemas.microsoft.com/office/drawing/2014/main" id="{824B8E36-C80A-4908-B81C-D2CEB5A00EF7}"/>
                </a:ext>
              </a:extLst>
            </p:cNvPr>
            <p:cNvSpPr/>
            <p:nvPr>
              <p:custDataLst>
                <p:tags r:id="rId3"/>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useBgFill="1">
          <p:nvSpPr>
            <p:cNvPr id="36" name="MH_Title_1">
              <a:extLst>
                <a:ext uri="{FF2B5EF4-FFF2-40B4-BE49-F238E27FC236}">
                  <a16:creationId xmlns="" xmlns:a16="http://schemas.microsoft.com/office/drawing/2014/main" id="{B12FEA52-BE5E-4C48-9C2D-9D6B2B933D88}"/>
                </a:ext>
              </a:extLst>
            </p:cNvPr>
            <p:cNvSpPr/>
            <p:nvPr>
              <p:custDataLst>
                <p:tags r:id="rId4"/>
              </p:custDataLst>
            </p:nvPr>
          </p:nvSpPr>
          <p:spPr>
            <a:xfrm>
              <a:off x="4355236" y="4094984"/>
              <a:ext cx="540000" cy="540000"/>
            </a:xfrm>
            <a:prstGeom prst="ellipse">
              <a:avLst/>
            </a:prstGeom>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600" b="1" dirty="0">
                  <a:solidFill>
                    <a:srgbClr val="C00000"/>
                  </a:solidFill>
                  <a:latin typeface="Impact" panose="020B0806030902050204" pitchFamily="34" charset="0"/>
                </a:rPr>
                <a:t>目标</a:t>
              </a:r>
              <a:endParaRPr lang="zh-CN" altLang="en-US" sz="1200" b="1" dirty="0">
                <a:solidFill>
                  <a:srgbClr val="C00000"/>
                </a:solidFill>
                <a:latin typeface="Impact" panose="020B0806030902050204" pitchFamily="34" charset="0"/>
              </a:endParaRPr>
            </a:p>
          </p:txBody>
        </p:sp>
      </p:grpSp>
      <p:grpSp>
        <p:nvGrpSpPr>
          <p:cNvPr id="37" name="组合 36">
            <a:extLst>
              <a:ext uri="{FF2B5EF4-FFF2-40B4-BE49-F238E27FC236}">
                <a16:creationId xmlns="" xmlns:a16="http://schemas.microsoft.com/office/drawing/2014/main" id="{FA25B9AD-D1A8-497F-8E0D-D5C633ACC13C}"/>
              </a:ext>
            </a:extLst>
          </p:cNvPr>
          <p:cNvGrpSpPr/>
          <p:nvPr/>
        </p:nvGrpSpPr>
        <p:grpSpPr>
          <a:xfrm>
            <a:off x="3561873" y="4685465"/>
            <a:ext cx="900000" cy="900000"/>
            <a:chOff x="4229236" y="3968984"/>
            <a:chExt cx="792000" cy="792000"/>
          </a:xfrm>
        </p:grpSpPr>
        <p:sp>
          <p:nvSpPr>
            <p:cNvPr id="38" name="MH_Other_2">
              <a:extLst>
                <a:ext uri="{FF2B5EF4-FFF2-40B4-BE49-F238E27FC236}">
                  <a16:creationId xmlns="" xmlns:a16="http://schemas.microsoft.com/office/drawing/2014/main" id="{CA898F07-4648-4A74-B19C-9C2D448EBC93}"/>
                </a:ext>
              </a:extLst>
            </p:cNvPr>
            <p:cNvSpPr/>
            <p:nvPr>
              <p:custDataLst>
                <p:tags r:id="rId1"/>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useBgFill="1">
          <p:nvSpPr>
            <p:cNvPr id="39" name="MH_Title_1">
              <a:extLst>
                <a:ext uri="{FF2B5EF4-FFF2-40B4-BE49-F238E27FC236}">
                  <a16:creationId xmlns="" xmlns:a16="http://schemas.microsoft.com/office/drawing/2014/main" id="{12118658-8575-4C38-8D26-12808422C6FB}"/>
                </a:ext>
              </a:extLst>
            </p:cNvPr>
            <p:cNvSpPr/>
            <p:nvPr>
              <p:custDataLst>
                <p:tags r:id="rId2"/>
              </p:custDataLst>
            </p:nvPr>
          </p:nvSpPr>
          <p:spPr>
            <a:xfrm>
              <a:off x="4355236" y="4094984"/>
              <a:ext cx="540000" cy="540000"/>
            </a:xfrm>
            <a:prstGeom prst="ellipse">
              <a:avLst/>
            </a:prstGeom>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600" b="1" dirty="0">
                  <a:solidFill>
                    <a:srgbClr val="C00000"/>
                  </a:solidFill>
                  <a:latin typeface="Impact" panose="020B0806030902050204" pitchFamily="34" charset="0"/>
                </a:rPr>
                <a:t>使命</a:t>
              </a:r>
              <a:endParaRPr lang="zh-CN" altLang="en-US" sz="1200" b="1" dirty="0">
                <a:solidFill>
                  <a:srgbClr val="C00000"/>
                </a:solidFill>
                <a:latin typeface="Impact" panose="020B0806030902050204" pitchFamily="34" charset="0"/>
              </a:endParaRPr>
            </a:p>
          </p:txBody>
        </p:sp>
      </p:grpSp>
      <p:pic>
        <p:nvPicPr>
          <p:cNvPr id="2" name="图片 1"/>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55596" y="2510397"/>
            <a:ext cx="3484961" cy="21123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27333243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500"/>
                                        <p:tgtEl>
                                          <p:spTgt spid="1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750"/>
                            </p:stCondLst>
                            <p:childTnLst>
                              <p:par>
                                <p:cTn id="33" presetID="2" presetClass="entr" presetSubtype="8" decel="5000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0-#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2" decel="5000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1+#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25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3500"/>
                            </p:stCondLst>
                            <p:childTnLst>
                              <p:par>
                                <p:cTn id="45" presetID="2" presetClass="entr" presetSubtype="8" decel="5000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0-#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2" decel="5000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ppt_y"/>
                                          </p:val>
                                        </p:tav>
                                        <p:tav tm="100000">
                                          <p:val>
                                            <p:strVal val="#ppt_y"/>
                                          </p:val>
                                        </p:tav>
                                      </p:tavLst>
                                    </p:anim>
                                  </p:childTnLst>
                                </p:cTn>
                              </p:par>
                              <p:par>
                                <p:cTn id="53" presetID="22" presetClass="entr" presetSubtype="8" fill="hold" grpId="0" nodeType="withEffect">
                                  <p:stCondLst>
                                    <p:cond delay="25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p:stCondLst>
                              <p:cond delay="4250"/>
                            </p:stCondLst>
                            <p:childTnLst>
                              <p:par>
                                <p:cTn id="57" presetID="2" presetClass="entr" presetSubtype="8" decel="5000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0-#ppt_w/2"/>
                                          </p:val>
                                        </p:tav>
                                        <p:tav tm="100000">
                                          <p:val>
                                            <p:strVal val="#ppt_x"/>
                                          </p:val>
                                        </p:tav>
                                      </p:tavLst>
                                    </p:anim>
                                    <p:anim calcmode="lin" valueType="num">
                                      <p:cBhvr additive="base">
                                        <p:cTn id="60" dur="500" fill="hold"/>
                                        <p:tgtEl>
                                          <p:spTgt spid="34"/>
                                        </p:tgtEl>
                                        <p:attrNameLst>
                                          <p:attrName>ppt_y</p:attrName>
                                        </p:attrNameLst>
                                      </p:cBhvr>
                                      <p:tavLst>
                                        <p:tav tm="0">
                                          <p:val>
                                            <p:strVal val="#ppt_y"/>
                                          </p:val>
                                        </p:tav>
                                        <p:tav tm="100000">
                                          <p:val>
                                            <p:strVal val="#ppt_y"/>
                                          </p:val>
                                        </p:tav>
                                      </p:tavLst>
                                    </p:anim>
                                  </p:childTnLst>
                                </p:cTn>
                              </p:par>
                              <p:par>
                                <p:cTn id="61" presetID="2" presetClass="entr" presetSubtype="2" decel="5000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1+#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par>
                                <p:cTn id="65" presetID="22" presetClass="entr" presetSubtype="8" fill="hold" grpId="0" nodeType="withEffect">
                                  <p:stCondLst>
                                    <p:cond delay="25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500"/>
                                        <p:tgtEl>
                                          <p:spTgt spid="25"/>
                                        </p:tgtEl>
                                      </p:cBhvr>
                                    </p:animEffect>
                                  </p:childTnLst>
                                </p:cTn>
                              </p:par>
                            </p:childTnLst>
                          </p:cTn>
                        </p:par>
                        <p:par>
                          <p:cTn id="68" fill="hold">
                            <p:stCondLst>
                              <p:cond delay="5000"/>
                            </p:stCondLst>
                            <p:childTnLst>
                              <p:par>
                                <p:cTn id="69" presetID="2" presetClass="entr" presetSubtype="8" decel="50000"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fill="hold"/>
                                        <p:tgtEl>
                                          <p:spTgt spid="37"/>
                                        </p:tgtEl>
                                        <p:attrNameLst>
                                          <p:attrName>ppt_x</p:attrName>
                                        </p:attrNameLst>
                                      </p:cBhvr>
                                      <p:tavLst>
                                        <p:tav tm="0">
                                          <p:val>
                                            <p:strVal val="0-#ppt_w/2"/>
                                          </p:val>
                                        </p:tav>
                                        <p:tav tm="100000">
                                          <p:val>
                                            <p:strVal val="#ppt_x"/>
                                          </p:val>
                                        </p:tav>
                                      </p:tavLst>
                                    </p:anim>
                                    <p:anim calcmode="lin" valueType="num">
                                      <p:cBhvr additive="base">
                                        <p:cTn id="72" dur="500" fill="hold"/>
                                        <p:tgtEl>
                                          <p:spTgt spid="37"/>
                                        </p:tgtEl>
                                        <p:attrNameLst>
                                          <p:attrName>ppt_y</p:attrName>
                                        </p:attrNameLst>
                                      </p:cBhvr>
                                      <p:tavLst>
                                        <p:tav tm="0">
                                          <p:val>
                                            <p:strVal val="#ppt_y"/>
                                          </p:val>
                                        </p:tav>
                                        <p:tav tm="100000">
                                          <p:val>
                                            <p:strVal val="#ppt_y"/>
                                          </p:val>
                                        </p:tav>
                                      </p:tavLst>
                                    </p:anim>
                                  </p:childTnLst>
                                </p:cTn>
                              </p:par>
                              <p:par>
                                <p:cTn id="73" presetID="2" presetClass="entr" presetSubtype="2" decel="5000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1+#ppt_w/2"/>
                                          </p:val>
                                        </p:tav>
                                        <p:tav tm="100000">
                                          <p:val>
                                            <p:strVal val="#ppt_x"/>
                                          </p:val>
                                        </p:tav>
                                      </p:tavLst>
                                    </p:anim>
                                    <p:anim calcmode="lin" valueType="num">
                                      <p:cBhvr additive="base">
                                        <p:cTn id="76" dur="500" fill="hold"/>
                                        <p:tgtEl>
                                          <p:spTgt spid="26"/>
                                        </p:tgtEl>
                                        <p:attrNameLst>
                                          <p:attrName>ppt_y</p:attrName>
                                        </p:attrNameLst>
                                      </p:cBhvr>
                                      <p:tavLst>
                                        <p:tav tm="0">
                                          <p:val>
                                            <p:strVal val="#ppt_y"/>
                                          </p:val>
                                        </p:tav>
                                        <p:tav tm="100000">
                                          <p:val>
                                            <p:strVal val="#ppt_y"/>
                                          </p:val>
                                        </p:tav>
                                      </p:tavLst>
                                    </p:anim>
                                  </p:childTnLst>
                                </p:cTn>
                              </p:par>
                              <p:par>
                                <p:cTn id="77" presetID="22" presetClass="entr" presetSubtype="8" fill="hold" grpId="0" nodeType="withEffect">
                                  <p:stCondLst>
                                    <p:cond delay="25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8" grpId="0"/>
      <p:bldP spid="15" grpId="0" animBg="1"/>
      <p:bldP spid="16" grpId="0" animBg="1"/>
      <p:bldP spid="17" grpId="0" animBg="1"/>
      <p:bldP spid="18" grpId="0" animBg="1"/>
      <p:bldP spid="19" grpId="0" animBg="1"/>
      <p:bldP spid="20" grpId="0" animBg="1"/>
      <p:bldP spid="21" grpId="0"/>
      <p:bldP spid="22" grpId="0" animBg="1"/>
      <p:bldP spid="23" grpId="0"/>
      <p:bldP spid="24" grpId="0" animBg="1"/>
      <p:bldP spid="25" grpId="0"/>
      <p:bldP spid="26" grpId="0" animBg="1"/>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11</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车间</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全自动印刷机</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AF195CA1-A5F7-4AE9-B57F-C76070D02839}"/>
              </a:ext>
            </a:extLst>
          </p:cNvPr>
          <p:cNvGrpSpPr/>
          <p:nvPr/>
        </p:nvGrpSpPr>
        <p:grpSpPr>
          <a:xfrm>
            <a:off x="729072" y="2099919"/>
            <a:ext cx="7722270" cy="2825744"/>
            <a:chOff x="729072" y="2099919"/>
            <a:chExt cx="7722270" cy="2825744"/>
          </a:xfrm>
        </p:grpSpPr>
        <p:pic>
          <p:nvPicPr>
            <p:cNvPr id="5" name="图片 4" descr="图片包含 室内, 天花板, 地板, 机场&#10;&#10;已生成极高可信度的说明">
              <a:extLst>
                <a:ext uri="{FF2B5EF4-FFF2-40B4-BE49-F238E27FC236}">
                  <a16:creationId xmlns="" xmlns:a16="http://schemas.microsoft.com/office/drawing/2014/main" id="{486E4C77-D9D2-4FF2-AF11-4CEAE77F2973}"/>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82660" y="2099919"/>
              <a:ext cx="3768682" cy="2825744"/>
            </a:xfrm>
            <a:prstGeom prst="rect">
              <a:avLst/>
            </a:prstGeom>
          </p:spPr>
        </p:pic>
        <p:pic>
          <p:nvPicPr>
            <p:cNvPr id="10" name="图片 9" descr="图片包含 室内, 地板, 天花板, 厨房&#10;&#10;已生成极高可信度的说明">
              <a:extLst>
                <a:ext uri="{FF2B5EF4-FFF2-40B4-BE49-F238E27FC236}">
                  <a16:creationId xmlns="" xmlns:a16="http://schemas.microsoft.com/office/drawing/2014/main" id="{603FA48B-BC78-464C-95EA-C5CF8212F1F2}"/>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9072" y="2099919"/>
              <a:ext cx="3769619" cy="2825744"/>
            </a:xfrm>
            <a:prstGeom prst="rect">
              <a:avLst/>
            </a:prstGeom>
          </p:spPr>
        </p:pic>
      </p:grpSp>
    </p:spTree>
    <p:extLst>
      <p:ext uri="{BB962C8B-B14F-4D97-AF65-F5344CB8AC3E}">
        <p14:creationId xmlns="" xmlns:p14="http://schemas.microsoft.com/office/powerpoint/2010/main" val="38225459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12</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车间</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无尘检验室</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ACAEDCF2-7256-4B38-A391-F8A372407B19}"/>
              </a:ext>
            </a:extLst>
          </p:cNvPr>
          <p:cNvGrpSpPr/>
          <p:nvPr/>
        </p:nvGrpSpPr>
        <p:grpSpPr>
          <a:xfrm>
            <a:off x="738302" y="2100958"/>
            <a:ext cx="7705666" cy="2834883"/>
            <a:chOff x="738302" y="2100958"/>
            <a:chExt cx="7705666" cy="2834883"/>
          </a:xfrm>
        </p:grpSpPr>
        <p:pic>
          <p:nvPicPr>
            <p:cNvPr id="4" name="图片 3" descr="图片包含 室内, 地板, 天花板, 墙壁&#10;&#10;已生成极高可信度的说明">
              <a:extLst>
                <a:ext uri="{FF2B5EF4-FFF2-40B4-BE49-F238E27FC236}">
                  <a16:creationId xmlns="" xmlns:a16="http://schemas.microsoft.com/office/drawing/2014/main" id="{61D70538-2EF2-407F-A0C9-9156DD7F778E}"/>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91890" y="2100958"/>
              <a:ext cx="3752078" cy="2816421"/>
            </a:xfrm>
            <a:prstGeom prst="rect">
              <a:avLst/>
            </a:prstGeom>
          </p:spPr>
        </p:pic>
        <p:pic>
          <p:nvPicPr>
            <p:cNvPr id="14" name="图片 13" descr="图片包含 室内, 天花板, 地板, 厨房&#10;&#10;已生成极高可信度的说明">
              <a:extLst>
                <a:ext uri="{FF2B5EF4-FFF2-40B4-BE49-F238E27FC236}">
                  <a16:creationId xmlns="" xmlns:a16="http://schemas.microsoft.com/office/drawing/2014/main" id="{A9D3FB0A-E749-4A94-8BBC-1FA9C485ECB8}"/>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38302" y="2100958"/>
              <a:ext cx="3769619" cy="2834883"/>
            </a:xfrm>
            <a:prstGeom prst="rect">
              <a:avLst/>
            </a:prstGeom>
          </p:spPr>
        </p:pic>
      </p:grpSp>
    </p:spTree>
    <p:extLst>
      <p:ext uri="{BB962C8B-B14F-4D97-AF65-F5344CB8AC3E}">
        <p14:creationId xmlns="" xmlns:p14="http://schemas.microsoft.com/office/powerpoint/2010/main" val="22378518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13</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车间</a:t>
            </a:r>
            <a:r>
              <a:rPr lang="en-US" altLang="zh-CN" sz="2400" dirty="0" smtClean="0">
                <a:latin typeface="微软雅黑" panose="020B0503020204020204" pitchFamily="34" charset="-122"/>
                <a:ea typeface="微软雅黑" panose="020B0503020204020204" pitchFamily="34" charset="-122"/>
                <a:cs typeface="+mn-ea"/>
                <a:sym typeface="+mn-lt"/>
              </a:rPr>
              <a:t>——K</a:t>
            </a:r>
            <a:r>
              <a:rPr lang="zh-CN" altLang="en-US" sz="2400" dirty="0" smtClean="0">
                <a:latin typeface="微软雅黑" panose="020B0503020204020204" pitchFamily="34" charset="-122"/>
                <a:ea typeface="微软雅黑" panose="020B0503020204020204" pitchFamily="34" charset="-122"/>
                <a:cs typeface="+mn-ea"/>
                <a:sym typeface="+mn-lt"/>
              </a:rPr>
              <a:t>级丝印车间</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220C481B-2E3B-45A9-991D-A29EF8580703}"/>
              </a:ext>
            </a:extLst>
          </p:cNvPr>
          <p:cNvGrpSpPr/>
          <p:nvPr/>
        </p:nvGrpSpPr>
        <p:grpSpPr>
          <a:xfrm>
            <a:off x="747073" y="2100958"/>
            <a:ext cx="7705665" cy="2834211"/>
            <a:chOff x="747073" y="2100958"/>
            <a:chExt cx="7705665" cy="2834211"/>
          </a:xfrm>
        </p:grpSpPr>
        <p:pic>
          <p:nvPicPr>
            <p:cNvPr id="5" name="图片 4" descr="图片包含 室内, 地板, 墙壁, 厨房&#10;&#10;已生成极高可信度的说明">
              <a:extLst>
                <a:ext uri="{FF2B5EF4-FFF2-40B4-BE49-F238E27FC236}">
                  <a16:creationId xmlns="" xmlns:a16="http://schemas.microsoft.com/office/drawing/2014/main" id="{251B0D09-E8E1-4C10-B091-C3CC714C02A7}"/>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700660" y="2100958"/>
              <a:ext cx="3752078" cy="2816422"/>
            </a:xfrm>
            <a:prstGeom prst="rect">
              <a:avLst/>
            </a:prstGeom>
          </p:spPr>
        </p:pic>
        <p:pic>
          <p:nvPicPr>
            <p:cNvPr id="10" name="图片 9" descr="图片包含 室内, 墙壁, 地板, 天花板&#10;&#10;已生成极高可信度的说明">
              <a:extLst>
                <a:ext uri="{FF2B5EF4-FFF2-40B4-BE49-F238E27FC236}">
                  <a16:creationId xmlns="" xmlns:a16="http://schemas.microsoft.com/office/drawing/2014/main" id="{E6C49588-BDD4-41CA-8374-8F9A37F6DBEA}"/>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47073" y="2100958"/>
              <a:ext cx="3769618" cy="2834211"/>
            </a:xfrm>
            <a:prstGeom prst="rect">
              <a:avLst/>
            </a:prstGeom>
          </p:spPr>
        </p:pic>
      </p:grpSp>
    </p:spTree>
    <p:extLst>
      <p:ext uri="{BB962C8B-B14F-4D97-AF65-F5344CB8AC3E}">
        <p14:creationId xmlns="" xmlns:p14="http://schemas.microsoft.com/office/powerpoint/2010/main" val="23388491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14</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7" y="338539"/>
            <a:ext cx="454994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车间</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自动切割机</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自动</a:t>
            </a:r>
            <a:r>
              <a:rPr lang="en-US" altLang="zh-CN" sz="2400" dirty="0" smtClean="0">
                <a:latin typeface="微软雅黑" panose="020B0503020204020204" pitchFamily="34" charset="-122"/>
                <a:ea typeface="微软雅黑" panose="020B0503020204020204" pitchFamily="34" charset="-122"/>
                <a:cs typeface="+mn-ea"/>
                <a:sym typeface="+mn-lt"/>
              </a:rPr>
              <a:t>CNC</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F069F702-AAEA-4B62-AFAC-8DA5BB34E645}"/>
              </a:ext>
            </a:extLst>
          </p:cNvPr>
          <p:cNvGrpSpPr/>
          <p:nvPr/>
        </p:nvGrpSpPr>
        <p:grpSpPr>
          <a:xfrm>
            <a:off x="747073" y="2092096"/>
            <a:ext cx="7705665" cy="2590517"/>
            <a:chOff x="747073" y="2092096"/>
            <a:chExt cx="7705665" cy="2590517"/>
          </a:xfrm>
        </p:grpSpPr>
        <p:pic>
          <p:nvPicPr>
            <p:cNvPr id="3" name="图片 2" descr="图片包含 室内, 建筑物&#10;&#10;已生成极高可信度的说明">
              <a:extLst>
                <a:ext uri="{FF2B5EF4-FFF2-40B4-BE49-F238E27FC236}">
                  <a16:creationId xmlns="" xmlns:a16="http://schemas.microsoft.com/office/drawing/2014/main" id="{0965B1F5-3828-4063-8B7D-41EACB2100C0}"/>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700660" y="2092096"/>
              <a:ext cx="3752078" cy="2590517"/>
            </a:xfrm>
            <a:prstGeom prst="rect">
              <a:avLst/>
            </a:prstGeom>
          </p:spPr>
        </p:pic>
        <p:pic>
          <p:nvPicPr>
            <p:cNvPr id="9" name="图片 8" descr="图片包含 地板, 室内, 餐桌, 建筑物&#10;&#10;已生成极高可信度的说明">
              <a:extLst>
                <a:ext uri="{FF2B5EF4-FFF2-40B4-BE49-F238E27FC236}">
                  <a16:creationId xmlns="" xmlns:a16="http://schemas.microsoft.com/office/drawing/2014/main" id="{F83BC996-AFA7-422D-A510-054389A1633A}"/>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47073" y="2100958"/>
              <a:ext cx="3769618" cy="2581655"/>
            </a:xfrm>
            <a:prstGeom prst="rect">
              <a:avLst/>
            </a:prstGeom>
          </p:spPr>
        </p:pic>
      </p:grpSp>
    </p:spTree>
    <p:extLst>
      <p:ext uri="{BB962C8B-B14F-4D97-AF65-F5344CB8AC3E}">
        <p14:creationId xmlns="" xmlns:p14="http://schemas.microsoft.com/office/powerpoint/2010/main" val="36558805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15</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826046"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车间</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镀膜设备</a:t>
            </a:r>
            <a:r>
              <a:rPr lang="en-US" altLang="zh-CN" sz="2400" dirty="0" smtClean="0">
                <a:latin typeface="微软雅黑" panose="020B0503020204020204" pitchFamily="34" charset="-122"/>
                <a:ea typeface="微软雅黑" panose="020B0503020204020204" pitchFamily="34" charset="-122"/>
                <a:cs typeface="+mn-ea"/>
                <a:sym typeface="+mn-lt"/>
              </a:rPr>
              <a:t>/</a:t>
            </a:r>
            <a:r>
              <a:rPr lang="zh-CN" altLang="en-US" sz="2400" dirty="0" smtClean="0">
                <a:latin typeface="微软雅黑" panose="020B0503020204020204" pitchFamily="34" charset="-122"/>
                <a:ea typeface="微软雅黑" panose="020B0503020204020204" pitchFamily="34" charset="-122"/>
                <a:cs typeface="+mn-ea"/>
                <a:sym typeface="+mn-lt"/>
              </a:rPr>
              <a:t>实验室</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3901A2F7-F8CE-4EA5-88EE-2624962BF5A4}"/>
              </a:ext>
            </a:extLst>
          </p:cNvPr>
          <p:cNvGrpSpPr/>
          <p:nvPr/>
        </p:nvGrpSpPr>
        <p:grpSpPr>
          <a:xfrm>
            <a:off x="747073" y="2111933"/>
            <a:ext cx="7705665" cy="2823236"/>
            <a:chOff x="747073" y="2111933"/>
            <a:chExt cx="7705665" cy="2823236"/>
          </a:xfrm>
        </p:grpSpPr>
        <p:pic>
          <p:nvPicPr>
            <p:cNvPr id="3" name="图片 2" descr="图片包含 室内, 墙壁, 建筑物, 火车&#10;&#10;已生成高可信度的说明">
              <a:extLst>
                <a:ext uri="{FF2B5EF4-FFF2-40B4-BE49-F238E27FC236}">
                  <a16:creationId xmlns="" xmlns:a16="http://schemas.microsoft.com/office/drawing/2014/main" id="{B2ECBB7A-CF9F-454F-97C1-91B964CAFA48}"/>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47073" y="2111933"/>
              <a:ext cx="3769618" cy="2823236"/>
            </a:xfrm>
            <a:prstGeom prst="rect">
              <a:avLst/>
            </a:prstGeom>
          </p:spPr>
        </p:pic>
        <p:pic>
          <p:nvPicPr>
            <p:cNvPr id="9" name="图片 8" descr="图片包含 室内, 墙壁, 地板, 厨房&#10;&#10;已生成极高可信度的说明">
              <a:extLst>
                <a:ext uri="{FF2B5EF4-FFF2-40B4-BE49-F238E27FC236}">
                  <a16:creationId xmlns="" xmlns:a16="http://schemas.microsoft.com/office/drawing/2014/main" id="{49A622C3-DC1D-46D6-8AF8-6E68AC2B670A}"/>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700660" y="2111933"/>
              <a:ext cx="3752078" cy="2823236"/>
            </a:xfrm>
            <a:prstGeom prst="rect">
              <a:avLst/>
            </a:prstGeom>
          </p:spPr>
        </p:pic>
      </p:grpSp>
    </p:spTree>
    <p:extLst>
      <p:ext uri="{BB962C8B-B14F-4D97-AF65-F5344CB8AC3E}">
        <p14:creationId xmlns="" xmlns:p14="http://schemas.microsoft.com/office/powerpoint/2010/main" val="18649446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16</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cs typeface="+mn-ea"/>
                <a:sym typeface="+mn-lt"/>
              </a:rPr>
              <a:t>销售概况</a:t>
            </a:r>
            <a:endParaRPr lang="zh-CN" altLang="en-US" sz="2400" dirty="0">
              <a:latin typeface="微软雅黑" panose="020B0503020204020204" pitchFamily="34" charset="-122"/>
              <a:ea typeface="微软雅黑" panose="020B0503020204020204" pitchFamily="34" charset="-122"/>
            </a:endParaRPr>
          </a:p>
        </p:txBody>
      </p:sp>
      <p:sp>
        <p:nvSpPr>
          <p:cNvPr id="174" name="圆角矩形 107">
            <a:extLst>
              <a:ext uri="{FF2B5EF4-FFF2-40B4-BE49-F238E27FC236}">
                <a16:creationId xmlns="" xmlns:a16="http://schemas.microsoft.com/office/drawing/2014/main" id="{03402220-D9F4-4498-AD2A-9F78A40C6539}"/>
              </a:ext>
            </a:extLst>
          </p:cNvPr>
          <p:cNvSpPr/>
          <p:nvPr/>
        </p:nvSpPr>
        <p:spPr>
          <a:xfrm>
            <a:off x="6047290" y="1647220"/>
            <a:ext cx="2420732" cy="3496280"/>
          </a:xfrm>
          <a:prstGeom prst="round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rtlCol="0" anchor="ctr"/>
          <a:lstStyle/>
          <a:p>
            <a:pPr algn="ctr"/>
            <a:endParaRPr lang="zh-CN" altLang="en-US">
              <a:cs typeface="+mn-ea"/>
              <a:sym typeface="+mn-lt"/>
            </a:endParaRPr>
          </a:p>
        </p:txBody>
      </p:sp>
      <p:grpSp>
        <p:nvGrpSpPr>
          <p:cNvPr id="175" name="组合 174">
            <a:extLst>
              <a:ext uri="{FF2B5EF4-FFF2-40B4-BE49-F238E27FC236}">
                <a16:creationId xmlns="" xmlns:a16="http://schemas.microsoft.com/office/drawing/2014/main" id="{DD767B76-986F-4C70-BB4F-AD4758D6CE17}"/>
              </a:ext>
            </a:extLst>
          </p:cNvPr>
          <p:cNvGrpSpPr/>
          <p:nvPr/>
        </p:nvGrpSpPr>
        <p:grpSpPr>
          <a:xfrm>
            <a:off x="6681231" y="1405133"/>
            <a:ext cx="1319800" cy="399613"/>
            <a:chOff x="4139952" y="1203949"/>
            <a:chExt cx="1053084" cy="360040"/>
          </a:xfrm>
        </p:grpSpPr>
        <p:sp>
          <p:nvSpPr>
            <p:cNvPr id="176" name="圆角矩形 109">
              <a:extLst>
                <a:ext uri="{FF2B5EF4-FFF2-40B4-BE49-F238E27FC236}">
                  <a16:creationId xmlns="" xmlns:a16="http://schemas.microsoft.com/office/drawing/2014/main" id="{0D0242E3-5FD3-4A1E-B20D-39EE496B50B0}"/>
                </a:ext>
              </a:extLst>
            </p:cNvPr>
            <p:cNvSpPr/>
            <p:nvPr/>
          </p:nvSpPr>
          <p:spPr>
            <a:xfrm>
              <a:off x="4139952" y="1203949"/>
              <a:ext cx="1053084" cy="360040"/>
            </a:xfrm>
            <a:prstGeom prst="roundRect">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sym typeface="+mn-lt"/>
              </a:endParaRPr>
            </a:p>
          </p:txBody>
        </p:sp>
        <p:sp>
          <p:nvSpPr>
            <p:cNvPr id="177" name="TextBox 110">
              <a:extLst>
                <a:ext uri="{FF2B5EF4-FFF2-40B4-BE49-F238E27FC236}">
                  <a16:creationId xmlns="" xmlns:a16="http://schemas.microsoft.com/office/drawing/2014/main" id="{9B920D58-C69D-4A4D-B771-72580639ABD4}"/>
                </a:ext>
              </a:extLst>
            </p:cNvPr>
            <p:cNvSpPr txBox="1"/>
            <p:nvPr/>
          </p:nvSpPr>
          <p:spPr>
            <a:xfrm>
              <a:off x="4164560" y="1221726"/>
              <a:ext cx="1003523" cy="335168"/>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200" b="1" dirty="0">
                  <a:solidFill>
                    <a:srgbClr val="C00000"/>
                  </a:solidFill>
                  <a:sym typeface="+mn-lt"/>
                </a:rPr>
                <a:t>总体概述业绩</a:t>
              </a:r>
            </a:p>
          </p:txBody>
        </p:sp>
      </p:grpSp>
      <p:sp>
        <p:nvSpPr>
          <p:cNvPr id="178" name="椭圆 177">
            <a:extLst>
              <a:ext uri="{FF2B5EF4-FFF2-40B4-BE49-F238E27FC236}">
                <a16:creationId xmlns="" xmlns:a16="http://schemas.microsoft.com/office/drawing/2014/main" id="{448116E7-8BCB-4826-962F-55C1CED48CA4}"/>
              </a:ext>
            </a:extLst>
          </p:cNvPr>
          <p:cNvSpPr/>
          <p:nvPr/>
        </p:nvSpPr>
        <p:spPr bwMode="auto">
          <a:xfrm>
            <a:off x="6419755" y="1920319"/>
            <a:ext cx="266716" cy="266774"/>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79" name="椭圆 178">
            <a:extLst>
              <a:ext uri="{FF2B5EF4-FFF2-40B4-BE49-F238E27FC236}">
                <a16:creationId xmlns="" xmlns:a16="http://schemas.microsoft.com/office/drawing/2014/main" id="{09857A71-603B-4C30-B54E-B8958928332D}"/>
              </a:ext>
            </a:extLst>
          </p:cNvPr>
          <p:cNvSpPr/>
          <p:nvPr/>
        </p:nvSpPr>
        <p:spPr bwMode="auto">
          <a:xfrm>
            <a:off x="7271426" y="1905984"/>
            <a:ext cx="197880" cy="19792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0" name="椭圆 179">
            <a:extLst>
              <a:ext uri="{FF2B5EF4-FFF2-40B4-BE49-F238E27FC236}">
                <a16:creationId xmlns="" xmlns:a16="http://schemas.microsoft.com/office/drawing/2014/main" id="{CDA0D8CE-4AC3-4B4F-B4C4-986392B20846}"/>
              </a:ext>
            </a:extLst>
          </p:cNvPr>
          <p:cNvSpPr/>
          <p:nvPr/>
        </p:nvSpPr>
        <p:spPr bwMode="auto">
          <a:xfrm>
            <a:off x="7635587" y="2053741"/>
            <a:ext cx="141376" cy="141407"/>
          </a:xfrm>
          <a:prstGeom prst="ellipse">
            <a:avLst/>
          </a:prstGeom>
          <a:solidFill>
            <a:srgbClr val="C0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1" name="TextBox 127">
            <a:extLst>
              <a:ext uri="{FF2B5EF4-FFF2-40B4-BE49-F238E27FC236}">
                <a16:creationId xmlns="" xmlns:a16="http://schemas.microsoft.com/office/drawing/2014/main" id="{2261E6B0-666B-4E5A-BE68-3E39A9EC04AD}"/>
              </a:ext>
            </a:extLst>
          </p:cNvPr>
          <p:cNvSpPr txBox="1"/>
          <p:nvPr/>
        </p:nvSpPr>
        <p:spPr>
          <a:xfrm>
            <a:off x="6172575" y="2320613"/>
            <a:ext cx="2282584" cy="2680182"/>
          </a:xfrm>
          <a:prstGeom prst="rect">
            <a:avLst/>
          </a:prstGeom>
          <a:noFill/>
          <a:ln w="9525">
            <a:noFill/>
            <a:miter lim="800000"/>
          </a:ln>
          <a:extLst>
            <a:ext uri="{909E8E84-426E-40DD-AFC4-6F175D3DCCD1}">
              <a14:hiddenFill xmlns="" xmlns:a14="http://schemas.microsoft.com/office/drawing/2010/main">
                <a:solidFill>
                  <a:srgbClr val="FFFFFF"/>
                </a:solidFill>
              </a14:hiddenFill>
            </a:ext>
          </a:extLst>
        </p:spPr>
        <p:txBody>
          <a:bodyPr lIns="101652" tIns="50825" rIns="101652" bIns="50825">
            <a:noAutofit/>
          </a:bodyPr>
          <a:lstStyle>
            <a:defPPr>
              <a:defRPr lang="zh-CN"/>
            </a:defPPr>
            <a:lvl1pPr fontAlgn="base">
              <a:lnSpc>
                <a:spcPct val="120000"/>
              </a:lnSpc>
              <a:spcBef>
                <a:spcPct val="0"/>
              </a:spcBef>
              <a:spcAft>
                <a:spcPct val="0"/>
              </a:spcAft>
              <a:defRPr sz="1100">
                <a:solidFill>
                  <a:schemeClr val="tx1">
                    <a:lumMod val="50000"/>
                    <a:lumOff val="50000"/>
                  </a:schemeClr>
                </a:solidFill>
                <a:cs typeface="+mn-ea"/>
              </a:defRPr>
            </a:lvl1pPr>
          </a:lstStyle>
          <a:p>
            <a:pPr>
              <a:lnSpc>
                <a:spcPct val="140000"/>
              </a:lnSpc>
            </a:pPr>
            <a:r>
              <a:rPr lang="zh-CN" altLang="en-US" sz="1200" dirty="0">
                <a:latin typeface="微软雅黑" panose="020B0503020204020204" pitchFamily="34" charset="-122"/>
                <a:ea typeface="微软雅黑" panose="020B0503020204020204" pitchFamily="34" charset="-122"/>
                <a:sym typeface="+mn-lt"/>
              </a:rPr>
              <a:t>华北销售网络客户主要为：京东方等，占公司销售额的</a:t>
            </a:r>
            <a:r>
              <a:rPr lang="en-US" altLang="zh-CN" sz="1200" dirty="0">
                <a:latin typeface="微软雅黑" panose="020B0503020204020204" pitchFamily="34" charset="-122"/>
                <a:ea typeface="微软雅黑" panose="020B0503020204020204" pitchFamily="34" charset="-122"/>
                <a:sym typeface="+mn-lt"/>
              </a:rPr>
              <a:t>10%</a:t>
            </a:r>
            <a:r>
              <a:rPr lang="zh-CN" altLang="en-US" sz="1200" dirty="0">
                <a:latin typeface="微软雅黑" panose="020B0503020204020204" pitchFamily="34" charset="-122"/>
                <a:ea typeface="微软雅黑" panose="020B0503020204020204" pitchFamily="34" charset="-122"/>
                <a:sym typeface="+mn-lt"/>
              </a:rPr>
              <a:t>。</a:t>
            </a:r>
            <a:endParaRPr lang="en-US" altLang="zh-CN" sz="1200" dirty="0">
              <a:latin typeface="微软雅黑" panose="020B0503020204020204" pitchFamily="34" charset="-122"/>
              <a:ea typeface="微软雅黑" panose="020B0503020204020204" pitchFamily="34" charset="-122"/>
              <a:sym typeface="+mn-lt"/>
            </a:endParaRPr>
          </a:p>
          <a:p>
            <a:pPr>
              <a:lnSpc>
                <a:spcPct val="140000"/>
              </a:lnSpc>
            </a:pPr>
            <a:endParaRPr lang="en-US" altLang="zh-CN" sz="1200" dirty="0">
              <a:latin typeface="微软雅黑" panose="020B0503020204020204" pitchFamily="34" charset="-122"/>
              <a:ea typeface="微软雅黑" panose="020B0503020204020204" pitchFamily="34" charset="-122"/>
              <a:sym typeface="+mn-lt"/>
            </a:endParaRPr>
          </a:p>
          <a:p>
            <a:pPr>
              <a:lnSpc>
                <a:spcPct val="140000"/>
              </a:lnSpc>
            </a:pPr>
            <a:r>
              <a:rPr lang="zh-CN" altLang="en-US" sz="1200" dirty="0">
                <a:latin typeface="微软雅黑" panose="020B0503020204020204" pitchFamily="34" charset="-122"/>
                <a:ea typeface="微软雅黑" panose="020B0503020204020204" pitchFamily="34" charset="-122"/>
                <a:sym typeface="+mn-lt"/>
              </a:rPr>
              <a:t>华东销售网络客户主要为：欧菲</a:t>
            </a:r>
            <a:r>
              <a:rPr lang="en-US" altLang="zh-CN" sz="1200" dirty="0">
                <a:latin typeface="微软雅黑" panose="020B0503020204020204" pitchFamily="34" charset="-122"/>
                <a:ea typeface="微软雅黑" panose="020B0503020204020204" pitchFamily="34" charset="-122"/>
                <a:sym typeface="+mn-lt"/>
              </a:rPr>
              <a:t>/</a:t>
            </a:r>
            <a:r>
              <a:rPr lang="zh-CN" altLang="en-US" sz="1200" dirty="0">
                <a:latin typeface="微软雅黑" panose="020B0503020204020204" pitchFamily="34" charset="-122"/>
                <a:ea typeface="微软雅黑" panose="020B0503020204020204" pitchFamily="34" charset="-122"/>
                <a:sym typeface="+mn-lt"/>
              </a:rPr>
              <a:t>牧东</a:t>
            </a:r>
            <a:r>
              <a:rPr lang="en-US" altLang="zh-CN" sz="1200" dirty="0">
                <a:latin typeface="微软雅黑" panose="020B0503020204020204" pitchFamily="34" charset="-122"/>
                <a:ea typeface="微软雅黑" panose="020B0503020204020204" pitchFamily="34" charset="-122"/>
                <a:sym typeface="+mn-lt"/>
              </a:rPr>
              <a:t>/TPK</a:t>
            </a:r>
            <a:r>
              <a:rPr lang="zh-CN" altLang="en-US" sz="1200" dirty="0">
                <a:latin typeface="微软雅黑" panose="020B0503020204020204" pitchFamily="34" charset="-122"/>
                <a:ea typeface="微软雅黑" panose="020B0503020204020204" pitchFamily="34" charset="-122"/>
                <a:sym typeface="+mn-lt"/>
              </a:rPr>
              <a:t>等，占公司销售额的</a:t>
            </a:r>
            <a:r>
              <a:rPr lang="en-US" altLang="zh-CN" sz="1200" dirty="0">
                <a:latin typeface="微软雅黑" panose="020B0503020204020204" pitchFamily="34" charset="-122"/>
                <a:ea typeface="微软雅黑" panose="020B0503020204020204" pitchFamily="34" charset="-122"/>
                <a:sym typeface="+mn-lt"/>
              </a:rPr>
              <a:t>70% </a:t>
            </a:r>
            <a:r>
              <a:rPr lang="zh-CN" altLang="en-US" sz="1200" dirty="0">
                <a:latin typeface="微软雅黑" panose="020B0503020204020204" pitchFamily="34" charset="-122"/>
                <a:ea typeface="微软雅黑" panose="020B0503020204020204" pitchFamily="34" charset="-122"/>
                <a:sym typeface="+mn-lt"/>
              </a:rPr>
              <a:t>。</a:t>
            </a:r>
            <a:r>
              <a:rPr lang="en-US" altLang="zh-CN" sz="1200" dirty="0">
                <a:latin typeface="微软雅黑" panose="020B0503020204020204" pitchFamily="34" charset="-122"/>
                <a:ea typeface="微软雅黑" panose="020B0503020204020204" pitchFamily="34" charset="-122"/>
                <a:sym typeface="+mn-lt"/>
              </a:rPr>
              <a:t>  </a:t>
            </a:r>
          </a:p>
          <a:p>
            <a:pPr>
              <a:lnSpc>
                <a:spcPct val="140000"/>
              </a:lnSpc>
            </a:pPr>
            <a:endParaRPr lang="en-US" altLang="zh-CN" sz="1200" dirty="0">
              <a:latin typeface="微软雅黑" panose="020B0503020204020204" pitchFamily="34" charset="-122"/>
              <a:ea typeface="微软雅黑" panose="020B0503020204020204" pitchFamily="34" charset="-122"/>
              <a:sym typeface="+mn-lt"/>
            </a:endParaRPr>
          </a:p>
          <a:p>
            <a:pPr>
              <a:lnSpc>
                <a:spcPct val="140000"/>
              </a:lnSpc>
            </a:pPr>
            <a:r>
              <a:rPr lang="zh-CN" altLang="en-US" sz="1200" dirty="0">
                <a:latin typeface="微软雅黑" panose="020B0503020204020204" pitchFamily="34" charset="-122"/>
                <a:ea typeface="微软雅黑" panose="020B0503020204020204" pitchFamily="34" charset="-122"/>
                <a:sym typeface="+mn-lt"/>
              </a:rPr>
              <a:t>华南销售网络客户主要为：冠智</a:t>
            </a:r>
            <a:r>
              <a:rPr lang="en-US" altLang="zh-CN" sz="1200" dirty="0">
                <a:latin typeface="微软雅黑" panose="020B0503020204020204" pitchFamily="34" charset="-122"/>
                <a:ea typeface="微软雅黑" panose="020B0503020204020204" pitchFamily="34" charset="-122"/>
                <a:sym typeface="+mn-lt"/>
              </a:rPr>
              <a:t>/</a:t>
            </a:r>
            <a:r>
              <a:rPr lang="zh-CN" altLang="en-US" sz="1200" dirty="0">
                <a:latin typeface="微软雅黑" panose="020B0503020204020204" pitchFamily="34" charset="-122"/>
                <a:ea typeface="微软雅黑" panose="020B0503020204020204" pitchFamily="34" charset="-122"/>
                <a:sym typeface="+mn-lt"/>
              </a:rPr>
              <a:t>莱宝</a:t>
            </a:r>
            <a:r>
              <a:rPr lang="en-US" altLang="zh-CN" sz="1200" dirty="0">
                <a:latin typeface="微软雅黑" panose="020B0503020204020204" pitchFamily="34" charset="-122"/>
                <a:ea typeface="微软雅黑" panose="020B0503020204020204" pitchFamily="34" charset="-122"/>
                <a:sym typeface="+mn-lt"/>
              </a:rPr>
              <a:t>/</a:t>
            </a:r>
            <a:r>
              <a:rPr lang="zh-CN" altLang="en-US" sz="1200" dirty="0">
                <a:latin typeface="微软雅黑" panose="020B0503020204020204" pitchFamily="34" charset="-122"/>
                <a:ea typeface="微软雅黑" panose="020B0503020204020204" pitchFamily="34" charset="-122"/>
                <a:sym typeface="+mn-lt"/>
              </a:rPr>
              <a:t>等，占公司销售额的</a:t>
            </a:r>
            <a:r>
              <a:rPr lang="en-US" altLang="zh-CN" sz="1200" dirty="0">
                <a:latin typeface="微软雅黑" panose="020B0503020204020204" pitchFamily="34" charset="-122"/>
                <a:ea typeface="微软雅黑" panose="020B0503020204020204" pitchFamily="34" charset="-122"/>
                <a:sym typeface="+mn-lt"/>
              </a:rPr>
              <a:t>20%</a:t>
            </a:r>
            <a:r>
              <a:rPr lang="zh-CN" altLang="en-US" sz="1200" dirty="0">
                <a:latin typeface="微软雅黑" panose="020B0503020204020204" pitchFamily="34" charset="-122"/>
                <a:ea typeface="微软雅黑" panose="020B0503020204020204" pitchFamily="34" charset="-122"/>
                <a:sym typeface="+mn-lt"/>
              </a:rPr>
              <a:t>。</a:t>
            </a:r>
          </a:p>
        </p:txBody>
      </p:sp>
      <p:sp>
        <p:nvSpPr>
          <p:cNvPr id="182" name="椭圆 181">
            <a:extLst>
              <a:ext uri="{FF2B5EF4-FFF2-40B4-BE49-F238E27FC236}">
                <a16:creationId xmlns="" xmlns:a16="http://schemas.microsoft.com/office/drawing/2014/main" id="{0D715646-C512-495F-B2B4-CB8626BC5450}"/>
              </a:ext>
            </a:extLst>
          </p:cNvPr>
          <p:cNvSpPr/>
          <p:nvPr/>
        </p:nvSpPr>
        <p:spPr bwMode="auto">
          <a:xfrm>
            <a:off x="8390414" y="1576521"/>
            <a:ext cx="141376" cy="141407"/>
          </a:xfrm>
          <a:prstGeom prst="ellipse">
            <a:avLst/>
          </a:prstGeom>
          <a:solidFill>
            <a:srgbClr val="C0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3" name="椭圆 182">
            <a:extLst>
              <a:ext uri="{FF2B5EF4-FFF2-40B4-BE49-F238E27FC236}">
                <a16:creationId xmlns="" xmlns:a16="http://schemas.microsoft.com/office/drawing/2014/main" id="{690EA4F4-7B78-4781-81FF-FE8ECE2E6E16}"/>
              </a:ext>
            </a:extLst>
          </p:cNvPr>
          <p:cNvSpPr/>
          <p:nvPr/>
        </p:nvSpPr>
        <p:spPr bwMode="auto">
          <a:xfrm>
            <a:off x="6482425" y="1653379"/>
            <a:ext cx="141376" cy="141407"/>
          </a:xfrm>
          <a:prstGeom prst="ellipse">
            <a:avLst/>
          </a:prstGeom>
          <a:solidFill>
            <a:srgbClr val="C00000"/>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schemeClr val="accent1"/>
              </a:solidFill>
              <a:cs typeface="+mn-ea"/>
              <a:sym typeface="+mn-lt"/>
            </a:endParaRPr>
          </a:p>
        </p:txBody>
      </p:sp>
      <p:sp>
        <p:nvSpPr>
          <p:cNvPr id="184" name="椭圆 183">
            <a:extLst>
              <a:ext uri="{FF2B5EF4-FFF2-40B4-BE49-F238E27FC236}">
                <a16:creationId xmlns="" xmlns:a16="http://schemas.microsoft.com/office/drawing/2014/main" id="{A88A8AB3-3A06-4955-8F65-4D322838A0C7}"/>
              </a:ext>
            </a:extLst>
          </p:cNvPr>
          <p:cNvSpPr/>
          <p:nvPr/>
        </p:nvSpPr>
        <p:spPr bwMode="auto">
          <a:xfrm>
            <a:off x="6999985" y="2041719"/>
            <a:ext cx="141376" cy="141407"/>
          </a:xfrm>
          <a:prstGeom prst="ellipse">
            <a:avLst/>
          </a:prstGeom>
          <a:solidFill>
            <a:srgbClr val="C0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5" name="椭圆 184">
            <a:extLst>
              <a:ext uri="{FF2B5EF4-FFF2-40B4-BE49-F238E27FC236}">
                <a16:creationId xmlns="" xmlns:a16="http://schemas.microsoft.com/office/drawing/2014/main" id="{1A9AF5B5-97AF-4AE2-9714-AEBA18088F37}"/>
              </a:ext>
            </a:extLst>
          </p:cNvPr>
          <p:cNvSpPr/>
          <p:nvPr/>
        </p:nvSpPr>
        <p:spPr bwMode="auto">
          <a:xfrm>
            <a:off x="6119491" y="1590193"/>
            <a:ext cx="266716" cy="266774"/>
          </a:xfrm>
          <a:prstGeom prst="ellipse">
            <a:avLst/>
          </a:pr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6" name="椭圆 185">
            <a:extLst>
              <a:ext uri="{FF2B5EF4-FFF2-40B4-BE49-F238E27FC236}">
                <a16:creationId xmlns="" xmlns:a16="http://schemas.microsoft.com/office/drawing/2014/main" id="{C6E6A3FF-F74B-439B-8DD1-A2AA6F943CA0}"/>
              </a:ext>
            </a:extLst>
          </p:cNvPr>
          <p:cNvSpPr/>
          <p:nvPr/>
        </p:nvSpPr>
        <p:spPr bwMode="auto">
          <a:xfrm>
            <a:off x="8067220" y="1724082"/>
            <a:ext cx="141376" cy="141407"/>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sp>
        <p:nvSpPr>
          <p:cNvPr id="187" name="椭圆 186">
            <a:extLst>
              <a:ext uri="{FF2B5EF4-FFF2-40B4-BE49-F238E27FC236}">
                <a16:creationId xmlns="" xmlns:a16="http://schemas.microsoft.com/office/drawing/2014/main" id="{D87AA671-C754-4EF1-8493-AB09AA5B53C0}"/>
              </a:ext>
            </a:extLst>
          </p:cNvPr>
          <p:cNvSpPr/>
          <p:nvPr/>
        </p:nvSpPr>
        <p:spPr bwMode="auto">
          <a:xfrm>
            <a:off x="8135359" y="1926394"/>
            <a:ext cx="266716" cy="266774"/>
          </a:xfrm>
          <a:prstGeom prst="ellipse">
            <a:avLst/>
          </a:prstGeom>
          <a:solidFill>
            <a:srgbClr val="FF0000"/>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1652" tIns="50825" rIns="101652" bIns="50825" anchor="ctr"/>
          <a:lstStyle/>
          <a:p>
            <a:pPr algn="ctr"/>
            <a:endParaRPr lang="zh-CN" altLang="en-US">
              <a:solidFill>
                <a:prstClr val="white"/>
              </a:solidFill>
              <a:sym typeface="+mn-lt"/>
            </a:endParaRPr>
          </a:p>
        </p:txBody>
      </p:sp>
      <p:grpSp>
        <p:nvGrpSpPr>
          <p:cNvPr id="5" name="组合 4">
            <a:extLst>
              <a:ext uri="{FF2B5EF4-FFF2-40B4-BE49-F238E27FC236}">
                <a16:creationId xmlns="" xmlns:a16="http://schemas.microsoft.com/office/drawing/2014/main" id="{6075B1FF-FB63-466A-8E3D-D3A93DC63745}"/>
              </a:ext>
            </a:extLst>
          </p:cNvPr>
          <p:cNvGrpSpPr/>
          <p:nvPr/>
        </p:nvGrpSpPr>
        <p:grpSpPr>
          <a:xfrm>
            <a:off x="795307" y="1698759"/>
            <a:ext cx="5096259" cy="3196983"/>
            <a:chOff x="179512" y="1273101"/>
            <a:chExt cx="5513760" cy="3458890"/>
          </a:xfrm>
        </p:grpSpPr>
        <p:grpSp>
          <p:nvGrpSpPr>
            <p:cNvPr id="101" name="组合 100">
              <a:extLst>
                <a:ext uri="{FF2B5EF4-FFF2-40B4-BE49-F238E27FC236}">
                  <a16:creationId xmlns="" xmlns:a16="http://schemas.microsoft.com/office/drawing/2014/main" id="{1BF8A990-8D36-4C3C-8127-A5B7509DCDC1}"/>
                </a:ext>
              </a:extLst>
            </p:cNvPr>
            <p:cNvGrpSpPr/>
            <p:nvPr/>
          </p:nvGrpSpPr>
          <p:grpSpPr>
            <a:xfrm>
              <a:off x="179512" y="1273101"/>
              <a:ext cx="5107260" cy="3458890"/>
              <a:chOff x="179512" y="1273101"/>
              <a:chExt cx="5107260" cy="3458890"/>
            </a:xfrm>
          </p:grpSpPr>
          <p:sp>
            <p:nvSpPr>
              <p:cNvPr id="102" name="Freeform 5">
                <a:extLst>
                  <a:ext uri="{FF2B5EF4-FFF2-40B4-BE49-F238E27FC236}">
                    <a16:creationId xmlns="" xmlns:a16="http://schemas.microsoft.com/office/drawing/2014/main" id="{DFFAEE0D-508B-4DD1-A857-BEEADBDFC00E}"/>
                  </a:ext>
                </a:extLst>
              </p:cNvPr>
              <p:cNvSpPr/>
              <p:nvPr/>
            </p:nvSpPr>
            <p:spPr bwMode="invGray">
              <a:xfrm>
                <a:off x="3156428" y="4532354"/>
                <a:ext cx="280866" cy="199637"/>
              </a:xfrm>
              <a:custGeom>
                <a:avLst/>
                <a:gdLst>
                  <a:gd name="T0" fmla="*/ 48 w 177"/>
                  <a:gd name="T1" fmla="*/ 16 h 161"/>
                  <a:gd name="T2" fmla="*/ 64 w 177"/>
                  <a:gd name="T3" fmla="*/ 16 h 161"/>
                  <a:gd name="T4" fmla="*/ 80 w 177"/>
                  <a:gd name="T5" fmla="*/ 8 h 161"/>
                  <a:gd name="T6" fmla="*/ 96 w 177"/>
                  <a:gd name="T7" fmla="*/ 16 h 161"/>
                  <a:gd name="T8" fmla="*/ 120 w 177"/>
                  <a:gd name="T9" fmla="*/ 0 h 161"/>
                  <a:gd name="T10" fmla="*/ 152 w 177"/>
                  <a:gd name="T11" fmla="*/ 8 h 161"/>
                  <a:gd name="T12" fmla="*/ 168 w 177"/>
                  <a:gd name="T13" fmla="*/ 0 h 161"/>
                  <a:gd name="T14" fmla="*/ 176 w 177"/>
                  <a:gd name="T15" fmla="*/ 32 h 161"/>
                  <a:gd name="T16" fmla="*/ 152 w 177"/>
                  <a:gd name="T17" fmla="*/ 48 h 161"/>
                  <a:gd name="T18" fmla="*/ 144 w 177"/>
                  <a:gd name="T19" fmla="*/ 104 h 161"/>
                  <a:gd name="T20" fmla="*/ 128 w 177"/>
                  <a:gd name="T21" fmla="*/ 120 h 161"/>
                  <a:gd name="T22" fmla="*/ 128 w 177"/>
                  <a:gd name="T23" fmla="*/ 144 h 161"/>
                  <a:gd name="T24" fmla="*/ 104 w 177"/>
                  <a:gd name="T25" fmla="*/ 136 h 161"/>
                  <a:gd name="T26" fmla="*/ 96 w 177"/>
                  <a:gd name="T27" fmla="*/ 144 h 161"/>
                  <a:gd name="T28" fmla="*/ 96 w 177"/>
                  <a:gd name="T29" fmla="*/ 160 h 161"/>
                  <a:gd name="T30" fmla="*/ 80 w 177"/>
                  <a:gd name="T31" fmla="*/ 160 h 161"/>
                  <a:gd name="T32" fmla="*/ 48 w 177"/>
                  <a:gd name="T33" fmla="*/ 144 h 161"/>
                  <a:gd name="T34" fmla="*/ 8 w 177"/>
                  <a:gd name="T35" fmla="*/ 136 h 161"/>
                  <a:gd name="T36" fmla="*/ 0 w 177"/>
                  <a:gd name="T37" fmla="*/ 88 h 161"/>
                  <a:gd name="T38" fmla="*/ 0 w 177"/>
                  <a:gd name="T39" fmla="*/ 64 h 161"/>
                  <a:gd name="T40" fmla="*/ 40 w 177"/>
                  <a:gd name="T41" fmla="*/ 32 h 161"/>
                  <a:gd name="T42" fmla="*/ 48 w 177"/>
                  <a:gd name="T43" fmla="*/ 1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03" name="Rectangle 6">
                <a:extLst>
                  <a:ext uri="{FF2B5EF4-FFF2-40B4-BE49-F238E27FC236}">
                    <a16:creationId xmlns="" xmlns:a16="http://schemas.microsoft.com/office/drawing/2014/main" id="{47AF4339-FE11-4CB7-9D5C-67EF4AD5900C}"/>
                  </a:ext>
                </a:extLst>
              </p:cNvPr>
              <p:cNvSpPr>
                <a:spLocks noChangeArrowheads="1"/>
              </p:cNvSpPr>
              <p:nvPr/>
            </p:nvSpPr>
            <p:spPr bwMode="invGray">
              <a:xfrm>
                <a:off x="3184251" y="4594040"/>
                <a:ext cx="601478" cy="117764"/>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海南</a:t>
                </a:r>
              </a:p>
            </p:txBody>
          </p:sp>
          <p:sp>
            <p:nvSpPr>
              <p:cNvPr id="104" name="Freeform 7">
                <a:extLst>
                  <a:ext uri="{FF2B5EF4-FFF2-40B4-BE49-F238E27FC236}">
                    <a16:creationId xmlns="" xmlns:a16="http://schemas.microsoft.com/office/drawing/2014/main" id="{49DC3295-7775-4115-9D95-E72FC7412A27}"/>
                  </a:ext>
                </a:extLst>
              </p:cNvPr>
              <p:cNvSpPr/>
              <p:nvPr/>
            </p:nvSpPr>
            <p:spPr bwMode="invGray">
              <a:xfrm>
                <a:off x="4165957" y="1273101"/>
                <a:ext cx="1120815" cy="865845"/>
              </a:xfrm>
              <a:custGeom>
                <a:avLst/>
                <a:gdLst>
                  <a:gd name="T0" fmla="*/ 16 w 705"/>
                  <a:gd name="T1" fmla="*/ 64 h 697"/>
                  <a:gd name="T2" fmla="*/ 32 w 705"/>
                  <a:gd name="T3" fmla="*/ 104 h 697"/>
                  <a:gd name="T4" fmla="*/ 72 w 705"/>
                  <a:gd name="T5" fmla="*/ 104 h 697"/>
                  <a:gd name="T6" fmla="*/ 104 w 705"/>
                  <a:gd name="T7" fmla="*/ 176 h 697"/>
                  <a:gd name="T8" fmla="*/ 160 w 705"/>
                  <a:gd name="T9" fmla="*/ 160 h 697"/>
                  <a:gd name="T10" fmla="*/ 232 w 705"/>
                  <a:gd name="T11" fmla="*/ 168 h 697"/>
                  <a:gd name="T12" fmla="*/ 216 w 705"/>
                  <a:gd name="T13" fmla="*/ 312 h 697"/>
                  <a:gd name="T14" fmla="*/ 192 w 705"/>
                  <a:gd name="T15" fmla="*/ 392 h 697"/>
                  <a:gd name="T16" fmla="*/ 104 w 705"/>
                  <a:gd name="T17" fmla="*/ 464 h 697"/>
                  <a:gd name="T18" fmla="*/ 152 w 705"/>
                  <a:gd name="T19" fmla="*/ 488 h 697"/>
                  <a:gd name="T20" fmla="*/ 136 w 705"/>
                  <a:gd name="T21" fmla="*/ 520 h 697"/>
                  <a:gd name="T22" fmla="*/ 176 w 705"/>
                  <a:gd name="T23" fmla="*/ 544 h 697"/>
                  <a:gd name="T24" fmla="*/ 192 w 705"/>
                  <a:gd name="T25" fmla="*/ 576 h 697"/>
                  <a:gd name="T26" fmla="*/ 288 w 705"/>
                  <a:gd name="T27" fmla="*/ 584 h 697"/>
                  <a:gd name="T28" fmla="*/ 320 w 705"/>
                  <a:gd name="T29" fmla="*/ 592 h 697"/>
                  <a:gd name="T30" fmla="*/ 384 w 705"/>
                  <a:gd name="T31" fmla="*/ 640 h 697"/>
                  <a:gd name="T32" fmla="*/ 424 w 705"/>
                  <a:gd name="T33" fmla="*/ 664 h 697"/>
                  <a:gd name="T34" fmla="*/ 432 w 705"/>
                  <a:gd name="T35" fmla="*/ 624 h 697"/>
                  <a:gd name="T36" fmla="*/ 480 w 705"/>
                  <a:gd name="T37" fmla="*/ 696 h 697"/>
                  <a:gd name="T38" fmla="*/ 496 w 705"/>
                  <a:gd name="T39" fmla="*/ 680 h 697"/>
                  <a:gd name="T40" fmla="*/ 552 w 705"/>
                  <a:gd name="T41" fmla="*/ 680 h 697"/>
                  <a:gd name="T42" fmla="*/ 592 w 705"/>
                  <a:gd name="T43" fmla="*/ 632 h 697"/>
                  <a:gd name="T44" fmla="*/ 600 w 705"/>
                  <a:gd name="T45" fmla="*/ 528 h 697"/>
                  <a:gd name="T46" fmla="*/ 664 w 705"/>
                  <a:gd name="T47" fmla="*/ 536 h 697"/>
                  <a:gd name="T48" fmla="*/ 680 w 705"/>
                  <a:gd name="T49" fmla="*/ 344 h 697"/>
                  <a:gd name="T50" fmla="*/ 696 w 705"/>
                  <a:gd name="T51" fmla="*/ 296 h 697"/>
                  <a:gd name="T52" fmla="*/ 704 w 705"/>
                  <a:gd name="T53" fmla="*/ 256 h 697"/>
                  <a:gd name="T54" fmla="*/ 608 w 705"/>
                  <a:gd name="T55" fmla="*/ 320 h 697"/>
                  <a:gd name="T56" fmla="*/ 560 w 705"/>
                  <a:gd name="T57" fmla="*/ 360 h 697"/>
                  <a:gd name="T58" fmla="*/ 488 w 705"/>
                  <a:gd name="T59" fmla="*/ 304 h 697"/>
                  <a:gd name="T60" fmla="*/ 440 w 705"/>
                  <a:gd name="T61" fmla="*/ 280 h 697"/>
                  <a:gd name="T62" fmla="*/ 376 w 705"/>
                  <a:gd name="T63" fmla="*/ 256 h 697"/>
                  <a:gd name="T64" fmla="*/ 360 w 705"/>
                  <a:gd name="T65" fmla="*/ 240 h 697"/>
                  <a:gd name="T66" fmla="*/ 336 w 705"/>
                  <a:gd name="T67" fmla="*/ 248 h 697"/>
                  <a:gd name="T68" fmla="*/ 264 w 705"/>
                  <a:gd name="T69" fmla="*/ 128 h 697"/>
                  <a:gd name="T70" fmla="*/ 248 w 705"/>
                  <a:gd name="T71" fmla="*/ 88 h 697"/>
                  <a:gd name="T72" fmla="*/ 144 w 705"/>
                  <a:gd name="T73" fmla="*/ 24 h 697"/>
                  <a:gd name="T74" fmla="*/ 16 w 705"/>
                  <a:gd name="T75" fmla="*/ 1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05" name="Freeform 8">
                <a:extLst>
                  <a:ext uri="{FF2B5EF4-FFF2-40B4-BE49-F238E27FC236}">
                    <a16:creationId xmlns="" xmlns:a16="http://schemas.microsoft.com/office/drawing/2014/main" id="{9AF9B96B-7373-43A4-8FA5-18C6465EA357}"/>
                  </a:ext>
                </a:extLst>
              </p:cNvPr>
              <p:cNvSpPr/>
              <p:nvPr/>
            </p:nvSpPr>
            <p:spPr bwMode="invGray">
              <a:xfrm>
                <a:off x="4278569" y="1939308"/>
                <a:ext cx="841273" cy="499094"/>
              </a:xfrm>
              <a:custGeom>
                <a:avLst/>
                <a:gdLst>
                  <a:gd name="T0" fmla="*/ 528 w 529"/>
                  <a:gd name="T1" fmla="*/ 144 h 401"/>
                  <a:gd name="T2" fmla="*/ 480 w 529"/>
                  <a:gd name="T3" fmla="*/ 144 h 401"/>
                  <a:gd name="T4" fmla="*/ 456 w 529"/>
                  <a:gd name="T5" fmla="*/ 120 h 401"/>
                  <a:gd name="T6" fmla="*/ 424 w 529"/>
                  <a:gd name="T7" fmla="*/ 152 h 401"/>
                  <a:gd name="T8" fmla="*/ 416 w 529"/>
                  <a:gd name="T9" fmla="*/ 136 h 401"/>
                  <a:gd name="T10" fmla="*/ 408 w 529"/>
                  <a:gd name="T11" fmla="*/ 160 h 401"/>
                  <a:gd name="T12" fmla="*/ 360 w 529"/>
                  <a:gd name="T13" fmla="*/ 128 h 401"/>
                  <a:gd name="T14" fmla="*/ 360 w 529"/>
                  <a:gd name="T15" fmla="*/ 88 h 401"/>
                  <a:gd name="T16" fmla="*/ 344 w 529"/>
                  <a:gd name="T17" fmla="*/ 96 h 401"/>
                  <a:gd name="T18" fmla="*/ 352 w 529"/>
                  <a:gd name="T19" fmla="*/ 128 h 401"/>
                  <a:gd name="T20" fmla="*/ 328 w 529"/>
                  <a:gd name="T21" fmla="*/ 128 h 401"/>
                  <a:gd name="T22" fmla="*/ 312 w 529"/>
                  <a:gd name="T23" fmla="*/ 104 h 401"/>
                  <a:gd name="T24" fmla="*/ 296 w 529"/>
                  <a:gd name="T25" fmla="*/ 104 h 401"/>
                  <a:gd name="T26" fmla="*/ 248 w 529"/>
                  <a:gd name="T27" fmla="*/ 56 h 401"/>
                  <a:gd name="T28" fmla="*/ 216 w 529"/>
                  <a:gd name="T29" fmla="*/ 72 h 401"/>
                  <a:gd name="T30" fmla="*/ 216 w 529"/>
                  <a:gd name="T31" fmla="*/ 56 h 401"/>
                  <a:gd name="T32" fmla="*/ 160 w 529"/>
                  <a:gd name="T33" fmla="*/ 64 h 401"/>
                  <a:gd name="T34" fmla="*/ 120 w 529"/>
                  <a:gd name="T35" fmla="*/ 40 h 401"/>
                  <a:gd name="T36" fmla="*/ 120 w 529"/>
                  <a:gd name="T37" fmla="*/ 0 h 401"/>
                  <a:gd name="T38" fmla="*/ 104 w 529"/>
                  <a:gd name="T39" fmla="*/ 8 h 401"/>
                  <a:gd name="T40" fmla="*/ 64 w 529"/>
                  <a:gd name="T41" fmla="*/ 8 h 401"/>
                  <a:gd name="T42" fmla="*/ 72 w 529"/>
                  <a:gd name="T43" fmla="*/ 56 h 401"/>
                  <a:gd name="T44" fmla="*/ 48 w 529"/>
                  <a:gd name="T45" fmla="*/ 56 h 401"/>
                  <a:gd name="T46" fmla="*/ 8 w 529"/>
                  <a:gd name="T47" fmla="*/ 32 h 401"/>
                  <a:gd name="T48" fmla="*/ 0 w 529"/>
                  <a:gd name="T49" fmla="*/ 56 h 401"/>
                  <a:gd name="T50" fmla="*/ 32 w 529"/>
                  <a:gd name="T51" fmla="*/ 88 h 401"/>
                  <a:gd name="T52" fmla="*/ 24 w 529"/>
                  <a:gd name="T53" fmla="*/ 120 h 401"/>
                  <a:gd name="T54" fmla="*/ 48 w 529"/>
                  <a:gd name="T55" fmla="*/ 160 h 401"/>
                  <a:gd name="T56" fmla="*/ 88 w 529"/>
                  <a:gd name="T57" fmla="*/ 136 h 401"/>
                  <a:gd name="T58" fmla="*/ 112 w 529"/>
                  <a:gd name="T59" fmla="*/ 184 h 401"/>
                  <a:gd name="T60" fmla="*/ 112 w 529"/>
                  <a:gd name="T61" fmla="*/ 224 h 401"/>
                  <a:gd name="T62" fmla="*/ 152 w 529"/>
                  <a:gd name="T63" fmla="*/ 224 h 401"/>
                  <a:gd name="T64" fmla="*/ 168 w 529"/>
                  <a:gd name="T65" fmla="*/ 264 h 401"/>
                  <a:gd name="T66" fmla="*/ 176 w 529"/>
                  <a:gd name="T67" fmla="*/ 232 h 401"/>
                  <a:gd name="T68" fmla="*/ 208 w 529"/>
                  <a:gd name="T69" fmla="*/ 280 h 401"/>
                  <a:gd name="T70" fmla="*/ 232 w 529"/>
                  <a:gd name="T71" fmla="*/ 320 h 401"/>
                  <a:gd name="T72" fmla="*/ 232 w 529"/>
                  <a:gd name="T73" fmla="*/ 344 h 401"/>
                  <a:gd name="T74" fmla="*/ 264 w 529"/>
                  <a:gd name="T75" fmla="*/ 400 h 401"/>
                  <a:gd name="T76" fmla="*/ 288 w 529"/>
                  <a:gd name="T77" fmla="*/ 376 h 401"/>
                  <a:gd name="T78" fmla="*/ 304 w 529"/>
                  <a:gd name="T79" fmla="*/ 328 h 401"/>
                  <a:gd name="T80" fmla="*/ 320 w 529"/>
                  <a:gd name="T81" fmla="*/ 320 h 401"/>
                  <a:gd name="T82" fmla="*/ 336 w 529"/>
                  <a:gd name="T83" fmla="*/ 328 h 401"/>
                  <a:gd name="T84" fmla="*/ 328 w 529"/>
                  <a:gd name="T85" fmla="*/ 344 h 401"/>
                  <a:gd name="T86" fmla="*/ 376 w 529"/>
                  <a:gd name="T87" fmla="*/ 344 h 401"/>
                  <a:gd name="T88" fmla="*/ 392 w 529"/>
                  <a:gd name="T89" fmla="*/ 328 h 401"/>
                  <a:gd name="T90" fmla="*/ 392 w 529"/>
                  <a:gd name="T91" fmla="*/ 312 h 401"/>
                  <a:gd name="T92" fmla="*/ 384 w 529"/>
                  <a:gd name="T93" fmla="*/ 296 h 401"/>
                  <a:gd name="T94" fmla="*/ 432 w 529"/>
                  <a:gd name="T95" fmla="*/ 272 h 401"/>
                  <a:gd name="T96" fmla="*/ 440 w 529"/>
                  <a:gd name="T97" fmla="*/ 264 h 401"/>
                  <a:gd name="T98" fmla="*/ 440 w 529"/>
                  <a:gd name="T99" fmla="*/ 248 h 401"/>
                  <a:gd name="T100" fmla="*/ 456 w 529"/>
                  <a:gd name="T101" fmla="*/ 240 h 401"/>
                  <a:gd name="T102" fmla="*/ 456 w 529"/>
                  <a:gd name="T103" fmla="*/ 192 h 401"/>
                  <a:gd name="T104" fmla="*/ 472 w 529"/>
                  <a:gd name="T105" fmla="*/ 192 h 401"/>
                  <a:gd name="T106" fmla="*/ 480 w 529"/>
                  <a:gd name="T107" fmla="*/ 216 h 401"/>
                  <a:gd name="T108" fmla="*/ 504 w 529"/>
                  <a:gd name="T109" fmla="*/ 232 h 401"/>
                  <a:gd name="T110" fmla="*/ 512 w 529"/>
                  <a:gd name="T111" fmla="*/ 224 h 401"/>
                  <a:gd name="T112" fmla="*/ 504 w 529"/>
                  <a:gd name="T113" fmla="*/ 208 h 401"/>
                  <a:gd name="T114" fmla="*/ 504 w 529"/>
                  <a:gd name="T115" fmla="*/ 192 h 401"/>
                  <a:gd name="T116" fmla="*/ 528 w 529"/>
                  <a:gd name="T117" fmla="*/ 184 h 401"/>
                  <a:gd name="T118" fmla="*/ 528 w 529"/>
                  <a:gd name="T119" fmla="*/ 1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06" name="Freeform 9">
                <a:extLst>
                  <a:ext uri="{FF2B5EF4-FFF2-40B4-BE49-F238E27FC236}">
                    <a16:creationId xmlns="" xmlns:a16="http://schemas.microsoft.com/office/drawing/2014/main" id="{047A99E4-3825-46D4-9ECC-922559F1CE6F}"/>
                  </a:ext>
                </a:extLst>
              </p:cNvPr>
              <p:cNvSpPr/>
              <p:nvPr/>
            </p:nvSpPr>
            <p:spPr bwMode="gray">
              <a:xfrm>
                <a:off x="4101040" y="2216332"/>
                <a:ext cx="600153" cy="490122"/>
              </a:xfrm>
              <a:custGeom>
                <a:avLst/>
                <a:gdLst>
                  <a:gd name="T0" fmla="*/ 376 w 377"/>
                  <a:gd name="T1" fmla="*/ 176 h 393"/>
                  <a:gd name="T2" fmla="*/ 336 w 377"/>
                  <a:gd name="T3" fmla="*/ 120 h 393"/>
                  <a:gd name="T4" fmla="*/ 344 w 377"/>
                  <a:gd name="T5" fmla="*/ 96 h 393"/>
                  <a:gd name="T6" fmla="*/ 312 w 377"/>
                  <a:gd name="T7" fmla="*/ 40 h 393"/>
                  <a:gd name="T8" fmla="*/ 288 w 377"/>
                  <a:gd name="T9" fmla="*/ 8 h 393"/>
                  <a:gd name="T10" fmla="*/ 280 w 377"/>
                  <a:gd name="T11" fmla="*/ 40 h 393"/>
                  <a:gd name="T12" fmla="*/ 264 w 377"/>
                  <a:gd name="T13" fmla="*/ 0 h 393"/>
                  <a:gd name="T14" fmla="*/ 232 w 377"/>
                  <a:gd name="T15" fmla="*/ 0 h 393"/>
                  <a:gd name="T16" fmla="*/ 240 w 377"/>
                  <a:gd name="T17" fmla="*/ 24 h 393"/>
                  <a:gd name="T18" fmla="*/ 200 w 377"/>
                  <a:gd name="T19" fmla="*/ 56 h 393"/>
                  <a:gd name="T20" fmla="*/ 176 w 377"/>
                  <a:gd name="T21" fmla="*/ 56 h 393"/>
                  <a:gd name="T22" fmla="*/ 48 w 377"/>
                  <a:gd name="T23" fmla="*/ 144 h 393"/>
                  <a:gd name="T24" fmla="*/ 24 w 377"/>
                  <a:gd name="T25" fmla="*/ 112 h 393"/>
                  <a:gd name="T26" fmla="*/ 8 w 377"/>
                  <a:gd name="T27" fmla="*/ 112 h 393"/>
                  <a:gd name="T28" fmla="*/ 16 w 377"/>
                  <a:gd name="T29" fmla="*/ 136 h 393"/>
                  <a:gd name="T30" fmla="*/ 16 w 377"/>
                  <a:gd name="T31" fmla="*/ 160 h 393"/>
                  <a:gd name="T32" fmla="*/ 24 w 377"/>
                  <a:gd name="T33" fmla="*/ 184 h 393"/>
                  <a:gd name="T34" fmla="*/ 8 w 377"/>
                  <a:gd name="T35" fmla="*/ 184 h 393"/>
                  <a:gd name="T36" fmla="*/ 8 w 377"/>
                  <a:gd name="T37" fmla="*/ 216 h 393"/>
                  <a:gd name="T38" fmla="*/ 0 w 377"/>
                  <a:gd name="T39" fmla="*/ 232 h 393"/>
                  <a:gd name="T40" fmla="*/ 32 w 377"/>
                  <a:gd name="T41" fmla="*/ 240 h 393"/>
                  <a:gd name="T42" fmla="*/ 64 w 377"/>
                  <a:gd name="T43" fmla="*/ 296 h 393"/>
                  <a:gd name="T44" fmla="*/ 104 w 377"/>
                  <a:gd name="T45" fmla="*/ 240 h 393"/>
                  <a:gd name="T46" fmla="*/ 120 w 377"/>
                  <a:gd name="T47" fmla="*/ 208 h 393"/>
                  <a:gd name="T48" fmla="*/ 160 w 377"/>
                  <a:gd name="T49" fmla="*/ 200 h 393"/>
                  <a:gd name="T50" fmla="*/ 184 w 377"/>
                  <a:gd name="T51" fmla="*/ 216 h 393"/>
                  <a:gd name="T52" fmla="*/ 184 w 377"/>
                  <a:gd name="T53" fmla="*/ 224 h 393"/>
                  <a:gd name="T54" fmla="*/ 192 w 377"/>
                  <a:gd name="T55" fmla="*/ 224 h 393"/>
                  <a:gd name="T56" fmla="*/ 168 w 377"/>
                  <a:gd name="T57" fmla="*/ 280 h 393"/>
                  <a:gd name="T58" fmla="*/ 152 w 377"/>
                  <a:gd name="T59" fmla="*/ 280 h 393"/>
                  <a:gd name="T60" fmla="*/ 160 w 377"/>
                  <a:gd name="T61" fmla="*/ 312 h 393"/>
                  <a:gd name="T62" fmla="*/ 152 w 377"/>
                  <a:gd name="T63" fmla="*/ 320 h 393"/>
                  <a:gd name="T64" fmla="*/ 168 w 377"/>
                  <a:gd name="T65" fmla="*/ 320 h 393"/>
                  <a:gd name="T66" fmla="*/ 136 w 377"/>
                  <a:gd name="T67" fmla="*/ 376 h 393"/>
                  <a:gd name="T68" fmla="*/ 144 w 377"/>
                  <a:gd name="T69" fmla="*/ 392 h 393"/>
                  <a:gd name="T70" fmla="*/ 160 w 377"/>
                  <a:gd name="T71" fmla="*/ 376 h 393"/>
                  <a:gd name="T72" fmla="*/ 168 w 377"/>
                  <a:gd name="T73" fmla="*/ 352 h 393"/>
                  <a:gd name="T74" fmla="*/ 184 w 377"/>
                  <a:gd name="T75" fmla="*/ 352 h 393"/>
                  <a:gd name="T76" fmla="*/ 200 w 377"/>
                  <a:gd name="T77" fmla="*/ 336 h 393"/>
                  <a:gd name="T78" fmla="*/ 200 w 377"/>
                  <a:gd name="T79" fmla="*/ 312 h 393"/>
                  <a:gd name="T80" fmla="*/ 256 w 377"/>
                  <a:gd name="T81" fmla="*/ 280 h 393"/>
                  <a:gd name="T82" fmla="*/ 304 w 377"/>
                  <a:gd name="T83" fmla="*/ 264 h 393"/>
                  <a:gd name="T84" fmla="*/ 312 w 377"/>
                  <a:gd name="T85" fmla="*/ 224 h 393"/>
                  <a:gd name="T86" fmla="*/ 344 w 377"/>
                  <a:gd name="T87" fmla="*/ 200 h 393"/>
                  <a:gd name="T88" fmla="*/ 368 w 377"/>
                  <a:gd name="T89" fmla="*/ 192 h 393"/>
                  <a:gd name="T90" fmla="*/ 376 w 377"/>
                  <a:gd name="T91" fmla="*/ 17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07" name="Freeform 10">
                <a:extLst>
                  <a:ext uri="{FF2B5EF4-FFF2-40B4-BE49-F238E27FC236}">
                    <a16:creationId xmlns="" xmlns:a16="http://schemas.microsoft.com/office/drawing/2014/main" id="{E4BB9FB4-7374-4BA6-A02F-D497A751161A}"/>
                  </a:ext>
                </a:extLst>
              </p:cNvPr>
              <p:cNvSpPr/>
              <p:nvPr/>
            </p:nvSpPr>
            <p:spPr bwMode="gray">
              <a:xfrm>
                <a:off x="3643971" y="2327367"/>
                <a:ext cx="560408" cy="667328"/>
              </a:xfrm>
              <a:custGeom>
                <a:avLst/>
                <a:gdLst>
                  <a:gd name="T0" fmla="*/ 320 w 353"/>
                  <a:gd name="T1" fmla="*/ 160 h 537"/>
                  <a:gd name="T2" fmla="*/ 296 w 353"/>
                  <a:gd name="T3" fmla="*/ 96 h 537"/>
                  <a:gd name="T4" fmla="*/ 248 w 353"/>
                  <a:gd name="T5" fmla="*/ 88 h 537"/>
                  <a:gd name="T6" fmla="*/ 224 w 353"/>
                  <a:gd name="T7" fmla="*/ 0 h 537"/>
                  <a:gd name="T8" fmla="*/ 176 w 353"/>
                  <a:gd name="T9" fmla="*/ 64 h 537"/>
                  <a:gd name="T10" fmla="*/ 136 w 353"/>
                  <a:gd name="T11" fmla="*/ 80 h 537"/>
                  <a:gd name="T12" fmla="*/ 80 w 353"/>
                  <a:gd name="T13" fmla="*/ 104 h 537"/>
                  <a:gd name="T14" fmla="*/ 32 w 353"/>
                  <a:gd name="T15" fmla="*/ 72 h 537"/>
                  <a:gd name="T16" fmla="*/ 8 w 353"/>
                  <a:gd name="T17" fmla="*/ 120 h 537"/>
                  <a:gd name="T18" fmla="*/ 56 w 353"/>
                  <a:gd name="T19" fmla="*/ 200 h 537"/>
                  <a:gd name="T20" fmla="*/ 24 w 353"/>
                  <a:gd name="T21" fmla="*/ 232 h 537"/>
                  <a:gd name="T22" fmla="*/ 64 w 353"/>
                  <a:gd name="T23" fmla="*/ 272 h 537"/>
                  <a:gd name="T24" fmla="*/ 32 w 353"/>
                  <a:gd name="T25" fmla="*/ 288 h 537"/>
                  <a:gd name="T26" fmla="*/ 16 w 353"/>
                  <a:gd name="T27" fmla="*/ 328 h 537"/>
                  <a:gd name="T28" fmla="*/ 32 w 353"/>
                  <a:gd name="T29" fmla="*/ 400 h 537"/>
                  <a:gd name="T30" fmla="*/ 24 w 353"/>
                  <a:gd name="T31" fmla="*/ 512 h 537"/>
                  <a:gd name="T32" fmla="*/ 88 w 353"/>
                  <a:gd name="T33" fmla="*/ 528 h 537"/>
                  <a:gd name="T34" fmla="*/ 112 w 353"/>
                  <a:gd name="T35" fmla="*/ 512 h 537"/>
                  <a:gd name="T36" fmla="*/ 152 w 353"/>
                  <a:gd name="T37" fmla="*/ 424 h 537"/>
                  <a:gd name="T38" fmla="*/ 232 w 353"/>
                  <a:gd name="T39" fmla="*/ 376 h 537"/>
                  <a:gd name="T40" fmla="*/ 240 w 353"/>
                  <a:gd name="T41" fmla="*/ 344 h 537"/>
                  <a:gd name="T42" fmla="*/ 192 w 353"/>
                  <a:gd name="T43" fmla="*/ 320 h 537"/>
                  <a:gd name="T44" fmla="*/ 184 w 353"/>
                  <a:gd name="T45" fmla="*/ 288 h 537"/>
                  <a:gd name="T46" fmla="*/ 160 w 353"/>
                  <a:gd name="T47" fmla="*/ 264 h 537"/>
                  <a:gd name="T48" fmla="*/ 104 w 353"/>
                  <a:gd name="T49" fmla="*/ 256 h 537"/>
                  <a:gd name="T50" fmla="*/ 136 w 353"/>
                  <a:gd name="T51" fmla="*/ 168 h 537"/>
                  <a:gd name="T52" fmla="*/ 160 w 353"/>
                  <a:gd name="T53" fmla="*/ 136 h 537"/>
                  <a:gd name="T54" fmla="*/ 192 w 353"/>
                  <a:gd name="T55" fmla="*/ 152 h 537"/>
                  <a:gd name="T56" fmla="*/ 208 w 353"/>
                  <a:gd name="T57" fmla="*/ 184 h 537"/>
                  <a:gd name="T58" fmla="*/ 224 w 353"/>
                  <a:gd name="T59" fmla="*/ 200 h 537"/>
                  <a:gd name="T60" fmla="*/ 256 w 353"/>
                  <a:gd name="T61" fmla="*/ 256 h 537"/>
                  <a:gd name="T62" fmla="*/ 272 w 353"/>
                  <a:gd name="T63" fmla="*/ 288 h 537"/>
                  <a:gd name="T64" fmla="*/ 328 w 353"/>
                  <a:gd name="T65" fmla="*/ 21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noFill/>
              <a:ln w="6350" cap="rnd" cmpd="sng">
                <a:solidFill>
                  <a:schemeClr val="bg1">
                    <a:lumMod val="85000"/>
                  </a:schemeClr>
                </a:solidFill>
                <a:prstDash val="solid"/>
                <a:round/>
                <a:headEnd type="none" w="med" len="med"/>
                <a:tailEnd type="none" w="med" len="med"/>
              </a:ln>
              <a:effectLst/>
            </p:spPr>
            <p:txBody>
              <a:bodyPr/>
              <a:lstStyle/>
              <a:p>
                <a:endParaRPr lang="zh-CN" altLang="en-US" sz="800">
                  <a:solidFill>
                    <a:schemeClr val="tx1">
                      <a:lumMod val="85000"/>
                      <a:lumOff val="15000"/>
                    </a:schemeClr>
                  </a:solidFill>
                  <a:effectLst/>
                  <a:cs typeface="+mn-ea"/>
                  <a:sym typeface="+mn-lt"/>
                </a:endParaRPr>
              </a:p>
            </p:txBody>
          </p:sp>
          <p:sp>
            <p:nvSpPr>
              <p:cNvPr id="108" name="Freeform 11">
                <a:extLst>
                  <a:ext uri="{FF2B5EF4-FFF2-40B4-BE49-F238E27FC236}">
                    <a16:creationId xmlns="" xmlns:a16="http://schemas.microsoft.com/office/drawing/2014/main" id="{9692FE48-D41B-418F-9031-8F4CC9A9B5C1}"/>
                  </a:ext>
                </a:extLst>
              </p:cNvPr>
              <p:cNvSpPr/>
              <p:nvPr/>
            </p:nvSpPr>
            <p:spPr bwMode="gray">
              <a:xfrm>
                <a:off x="3806925" y="2496722"/>
                <a:ext cx="180178" cy="159261"/>
              </a:xfrm>
              <a:custGeom>
                <a:avLst/>
                <a:gdLst>
                  <a:gd name="T0" fmla="*/ 112 w 113"/>
                  <a:gd name="T1" fmla="*/ 64 h 129"/>
                  <a:gd name="T2" fmla="*/ 96 w 113"/>
                  <a:gd name="T3" fmla="*/ 40 h 129"/>
                  <a:gd name="T4" fmla="*/ 112 w 113"/>
                  <a:gd name="T5" fmla="*/ 16 h 129"/>
                  <a:gd name="T6" fmla="*/ 80 w 113"/>
                  <a:gd name="T7" fmla="*/ 16 h 129"/>
                  <a:gd name="T8" fmla="*/ 72 w 113"/>
                  <a:gd name="T9" fmla="*/ 0 h 129"/>
                  <a:gd name="T10" fmla="*/ 56 w 113"/>
                  <a:gd name="T11" fmla="*/ 0 h 129"/>
                  <a:gd name="T12" fmla="*/ 48 w 113"/>
                  <a:gd name="T13" fmla="*/ 32 h 129"/>
                  <a:gd name="T14" fmla="*/ 32 w 113"/>
                  <a:gd name="T15" fmla="*/ 32 h 129"/>
                  <a:gd name="T16" fmla="*/ 0 w 113"/>
                  <a:gd name="T17" fmla="*/ 88 h 129"/>
                  <a:gd name="T18" fmla="*/ 0 w 113"/>
                  <a:gd name="T19" fmla="*/ 120 h 129"/>
                  <a:gd name="T20" fmla="*/ 32 w 113"/>
                  <a:gd name="T21" fmla="*/ 120 h 129"/>
                  <a:gd name="T22" fmla="*/ 48 w 113"/>
                  <a:gd name="T23" fmla="*/ 128 h 129"/>
                  <a:gd name="T24" fmla="*/ 80 w 113"/>
                  <a:gd name="T25" fmla="*/ 112 h 129"/>
                  <a:gd name="T26" fmla="*/ 80 w 113"/>
                  <a:gd name="T27" fmla="*/ 96 h 129"/>
                  <a:gd name="T28" fmla="*/ 72 w 113"/>
                  <a:gd name="T29" fmla="*/ 80 h 129"/>
                  <a:gd name="T30" fmla="*/ 96 w 113"/>
                  <a:gd name="T31" fmla="*/ 80 h 129"/>
                  <a:gd name="T32" fmla="*/ 112 w 113"/>
                  <a:gd name="T33" fmla="*/ 64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C00000"/>
              </a:solidFill>
              <a:ln w="6350" cap="rnd" cmpd="sng">
                <a:solidFill>
                  <a:schemeClr val="bg1">
                    <a:lumMod val="50000"/>
                  </a:schemeClr>
                </a:solidFill>
                <a:prstDash val="solid"/>
                <a:round/>
                <a:headEnd type="none" w="med" len="med"/>
                <a:tailEnd type="none" w="med" len="med"/>
              </a:ln>
              <a:effectLst/>
            </p:spPr>
            <p:txBody>
              <a:bodyPr/>
              <a:lstStyle/>
              <a:p>
                <a:endParaRPr lang="zh-CN" altLang="en-US" sz="800">
                  <a:solidFill>
                    <a:schemeClr val="tx1">
                      <a:lumMod val="85000"/>
                      <a:lumOff val="15000"/>
                    </a:schemeClr>
                  </a:solidFill>
                  <a:effectLst/>
                  <a:cs typeface="+mn-ea"/>
                  <a:sym typeface="+mn-lt"/>
                </a:endParaRPr>
              </a:p>
            </p:txBody>
          </p:sp>
          <p:sp>
            <p:nvSpPr>
              <p:cNvPr id="109" name="Freeform 12">
                <a:extLst>
                  <a:ext uri="{FF2B5EF4-FFF2-40B4-BE49-F238E27FC236}">
                    <a16:creationId xmlns="" xmlns:a16="http://schemas.microsoft.com/office/drawing/2014/main" id="{CEEC33E9-1CF3-4FBA-BCEE-364B654465A4}"/>
                  </a:ext>
                </a:extLst>
              </p:cNvPr>
              <p:cNvSpPr/>
              <p:nvPr/>
            </p:nvSpPr>
            <p:spPr bwMode="gray">
              <a:xfrm>
                <a:off x="3922187" y="2575232"/>
                <a:ext cx="141758" cy="150289"/>
              </a:xfrm>
              <a:custGeom>
                <a:avLst/>
                <a:gdLst>
                  <a:gd name="T0" fmla="*/ 88 w 89"/>
                  <a:gd name="T1" fmla="*/ 80 h 121"/>
                  <a:gd name="T2" fmla="*/ 80 w 89"/>
                  <a:gd name="T3" fmla="*/ 56 h 121"/>
                  <a:gd name="T4" fmla="*/ 56 w 89"/>
                  <a:gd name="T5" fmla="*/ 40 h 121"/>
                  <a:gd name="T6" fmla="*/ 48 w 89"/>
                  <a:gd name="T7" fmla="*/ 8 h 121"/>
                  <a:gd name="T8" fmla="*/ 32 w 89"/>
                  <a:gd name="T9" fmla="*/ 0 h 121"/>
                  <a:gd name="T10" fmla="*/ 24 w 89"/>
                  <a:gd name="T11" fmla="*/ 8 h 121"/>
                  <a:gd name="T12" fmla="*/ 32 w 89"/>
                  <a:gd name="T13" fmla="*/ 48 h 121"/>
                  <a:gd name="T14" fmla="*/ 8 w 89"/>
                  <a:gd name="T15" fmla="*/ 48 h 121"/>
                  <a:gd name="T16" fmla="*/ 0 w 89"/>
                  <a:gd name="T17" fmla="*/ 112 h 121"/>
                  <a:gd name="T18" fmla="*/ 16 w 89"/>
                  <a:gd name="T19" fmla="*/ 120 h 121"/>
                  <a:gd name="T20" fmla="*/ 56 w 89"/>
                  <a:gd name="T21" fmla="*/ 112 h 121"/>
                  <a:gd name="T22" fmla="*/ 56 w 89"/>
                  <a:gd name="T23" fmla="*/ 80 h 121"/>
                  <a:gd name="T24" fmla="*/ 88 w 89"/>
                  <a:gd name="T25" fmla="*/ 80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C00000"/>
              </a:solidFill>
              <a:ln w="6350" cap="rnd" cmpd="sng">
                <a:solidFill>
                  <a:schemeClr val="bg1">
                    <a:lumMod val="50000"/>
                  </a:schemeClr>
                </a:solidFill>
                <a:prstDash val="solid"/>
                <a:round/>
                <a:headEnd type="none" w="med" len="med"/>
                <a:tailEnd type="none" w="med" len="med"/>
              </a:ln>
              <a:effectLst/>
            </p:spPr>
            <p:txBody>
              <a:bodyPr/>
              <a:lstStyle/>
              <a:p>
                <a:endParaRPr lang="zh-CN" altLang="en-US" sz="800">
                  <a:solidFill>
                    <a:schemeClr val="tx1">
                      <a:lumMod val="85000"/>
                      <a:lumOff val="15000"/>
                    </a:schemeClr>
                  </a:solidFill>
                  <a:effectLst/>
                  <a:cs typeface="+mn-ea"/>
                  <a:sym typeface="+mn-lt"/>
                </a:endParaRPr>
              </a:p>
            </p:txBody>
          </p:sp>
          <p:sp>
            <p:nvSpPr>
              <p:cNvPr id="110" name="Freeform 13">
                <a:extLst>
                  <a:ext uri="{FF2B5EF4-FFF2-40B4-BE49-F238E27FC236}">
                    <a16:creationId xmlns="" xmlns:a16="http://schemas.microsoft.com/office/drawing/2014/main" id="{72F2CA8D-B396-4C4F-B5CD-B89E452F186C}"/>
                  </a:ext>
                </a:extLst>
              </p:cNvPr>
              <p:cNvSpPr/>
              <p:nvPr/>
            </p:nvSpPr>
            <p:spPr bwMode="gray">
              <a:xfrm>
                <a:off x="3922187" y="2585326"/>
                <a:ext cx="88765" cy="50470"/>
              </a:xfrm>
              <a:custGeom>
                <a:avLst/>
                <a:gdLst>
                  <a:gd name="T0" fmla="*/ 32 w 33"/>
                  <a:gd name="T1" fmla="*/ 40 h 41"/>
                  <a:gd name="T2" fmla="*/ 8 w 33"/>
                  <a:gd name="T3" fmla="*/ 40 h 41"/>
                  <a:gd name="T4" fmla="*/ 8 w 33"/>
                  <a:gd name="T5" fmla="*/ 24 h 41"/>
                  <a:gd name="T6" fmla="*/ 0 w 33"/>
                  <a:gd name="T7" fmla="*/ 0 h 41"/>
                  <a:gd name="T8" fmla="*/ 24 w 33"/>
                  <a:gd name="T9" fmla="*/ 8 h 41"/>
                  <a:gd name="T10" fmla="*/ 32 w 33"/>
                  <a:gd name="T11" fmla="*/ 40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C00000"/>
              </a:solidFill>
              <a:ln w="6350" cap="rnd" cmpd="sng">
                <a:solidFill>
                  <a:schemeClr val="bg1"/>
                </a:solidFill>
                <a:prstDash val="solid"/>
                <a:round/>
                <a:headEnd type="none" w="med" len="med"/>
                <a:tailEnd type="none" w="med" len="med"/>
              </a:ln>
              <a:effectLst/>
            </p:spPr>
            <p:txBody>
              <a:bodyPr/>
              <a:lstStyle/>
              <a:p>
                <a:endParaRPr lang="zh-CN" altLang="en-US" sz="800">
                  <a:solidFill>
                    <a:schemeClr val="tx1">
                      <a:lumMod val="85000"/>
                      <a:lumOff val="15000"/>
                    </a:schemeClr>
                  </a:solidFill>
                  <a:effectLst/>
                  <a:cs typeface="+mn-ea"/>
                  <a:sym typeface="+mn-lt"/>
                </a:endParaRPr>
              </a:p>
            </p:txBody>
          </p:sp>
          <p:sp>
            <p:nvSpPr>
              <p:cNvPr id="111" name="Freeform 14">
                <a:extLst>
                  <a:ext uri="{FF2B5EF4-FFF2-40B4-BE49-F238E27FC236}">
                    <a16:creationId xmlns="" xmlns:a16="http://schemas.microsoft.com/office/drawing/2014/main" id="{4770AFFA-1328-4DC9-B6E7-5AB5CA323B2A}"/>
                  </a:ext>
                </a:extLst>
              </p:cNvPr>
              <p:cNvSpPr/>
              <p:nvPr/>
            </p:nvSpPr>
            <p:spPr bwMode="gray">
              <a:xfrm>
                <a:off x="3795001" y="2764776"/>
                <a:ext cx="690243" cy="360020"/>
              </a:xfrm>
              <a:custGeom>
                <a:avLst/>
                <a:gdLst>
                  <a:gd name="T0" fmla="*/ 152 w 433"/>
                  <a:gd name="T1" fmla="*/ 8 h 289"/>
                  <a:gd name="T2" fmla="*/ 136 w 433"/>
                  <a:gd name="T3" fmla="*/ 24 h 289"/>
                  <a:gd name="T4" fmla="*/ 96 w 433"/>
                  <a:gd name="T5" fmla="*/ 32 h 289"/>
                  <a:gd name="T6" fmla="*/ 56 w 433"/>
                  <a:gd name="T7" fmla="*/ 72 h 289"/>
                  <a:gd name="T8" fmla="*/ 16 w 433"/>
                  <a:gd name="T9" fmla="*/ 128 h 289"/>
                  <a:gd name="T10" fmla="*/ 16 w 433"/>
                  <a:gd name="T11" fmla="*/ 160 h 289"/>
                  <a:gd name="T12" fmla="*/ 32 w 433"/>
                  <a:gd name="T13" fmla="*/ 184 h 289"/>
                  <a:gd name="T14" fmla="*/ 48 w 433"/>
                  <a:gd name="T15" fmla="*/ 176 h 289"/>
                  <a:gd name="T16" fmla="*/ 64 w 433"/>
                  <a:gd name="T17" fmla="*/ 176 h 289"/>
                  <a:gd name="T18" fmla="*/ 8 w 433"/>
                  <a:gd name="T19" fmla="*/ 224 h 289"/>
                  <a:gd name="T20" fmla="*/ 0 w 433"/>
                  <a:gd name="T21" fmla="*/ 248 h 289"/>
                  <a:gd name="T22" fmla="*/ 16 w 433"/>
                  <a:gd name="T23" fmla="*/ 256 h 289"/>
                  <a:gd name="T24" fmla="*/ 48 w 433"/>
                  <a:gd name="T25" fmla="*/ 288 h 289"/>
                  <a:gd name="T26" fmla="*/ 80 w 433"/>
                  <a:gd name="T27" fmla="*/ 288 h 289"/>
                  <a:gd name="T28" fmla="*/ 96 w 433"/>
                  <a:gd name="T29" fmla="*/ 272 h 289"/>
                  <a:gd name="T30" fmla="*/ 96 w 433"/>
                  <a:gd name="T31" fmla="*/ 256 h 289"/>
                  <a:gd name="T32" fmla="*/ 112 w 433"/>
                  <a:gd name="T33" fmla="*/ 264 h 289"/>
                  <a:gd name="T34" fmla="*/ 120 w 433"/>
                  <a:gd name="T35" fmla="*/ 272 h 289"/>
                  <a:gd name="T36" fmla="*/ 152 w 433"/>
                  <a:gd name="T37" fmla="*/ 288 h 289"/>
                  <a:gd name="T38" fmla="*/ 168 w 433"/>
                  <a:gd name="T39" fmla="*/ 272 h 289"/>
                  <a:gd name="T40" fmla="*/ 192 w 433"/>
                  <a:gd name="T41" fmla="*/ 272 h 289"/>
                  <a:gd name="T42" fmla="*/ 192 w 433"/>
                  <a:gd name="T43" fmla="*/ 288 h 289"/>
                  <a:gd name="T44" fmla="*/ 208 w 433"/>
                  <a:gd name="T45" fmla="*/ 280 h 289"/>
                  <a:gd name="T46" fmla="*/ 240 w 433"/>
                  <a:gd name="T47" fmla="*/ 232 h 289"/>
                  <a:gd name="T48" fmla="*/ 256 w 433"/>
                  <a:gd name="T49" fmla="*/ 232 h 289"/>
                  <a:gd name="T50" fmla="*/ 296 w 433"/>
                  <a:gd name="T51" fmla="*/ 168 h 289"/>
                  <a:gd name="T52" fmla="*/ 296 w 433"/>
                  <a:gd name="T53" fmla="*/ 144 h 289"/>
                  <a:gd name="T54" fmla="*/ 304 w 433"/>
                  <a:gd name="T55" fmla="*/ 136 h 289"/>
                  <a:gd name="T56" fmla="*/ 312 w 433"/>
                  <a:gd name="T57" fmla="*/ 152 h 289"/>
                  <a:gd name="T58" fmla="*/ 344 w 433"/>
                  <a:gd name="T59" fmla="*/ 96 h 289"/>
                  <a:gd name="T60" fmla="*/ 376 w 433"/>
                  <a:gd name="T61" fmla="*/ 80 h 289"/>
                  <a:gd name="T62" fmla="*/ 376 w 433"/>
                  <a:gd name="T63" fmla="*/ 88 h 289"/>
                  <a:gd name="T64" fmla="*/ 400 w 433"/>
                  <a:gd name="T65" fmla="*/ 64 h 289"/>
                  <a:gd name="T66" fmla="*/ 416 w 433"/>
                  <a:gd name="T67" fmla="*/ 72 h 289"/>
                  <a:gd name="T68" fmla="*/ 432 w 433"/>
                  <a:gd name="T69" fmla="*/ 24 h 289"/>
                  <a:gd name="T70" fmla="*/ 424 w 433"/>
                  <a:gd name="T71" fmla="*/ 16 h 289"/>
                  <a:gd name="T72" fmla="*/ 400 w 433"/>
                  <a:gd name="T73" fmla="*/ 16 h 289"/>
                  <a:gd name="T74" fmla="*/ 384 w 433"/>
                  <a:gd name="T75" fmla="*/ 24 h 289"/>
                  <a:gd name="T76" fmla="*/ 344 w 433"/>
                  <a:gd name="T77" fmla="*/ 24 h 289"/>
                  <a:gd name="T78" fmla="*/ 328 w 433"/>
                  <a:gd name="T79" fmla="*/ 0 h 289"/>
                  <a:gd name="T80" fmla="*/ 272 w 433"/>
                  <a:gd name="T81" fmla="*/ 40 h 289"/>
                  <a:gd name="T82" fmla="*/ 264 w 433"/>
                  <a:gd name="T83" fmla="*/ 64 h 289"/>
                  <a:gd name="T84" fmla="*/ 248 w 433"/>
                  <a:gd name="T85" fmla="*/ 64 h 289"/>
                  <a:gd name="T86" fmla="*/ 200 w 433"/>
                  <a:gd name="T87" fmla="*/ 64 h 289"/>
                  <a:gd name="T88" fmla="*/ 200 w 433"/>
                  <a:gd name="T89" fmla="*/ 48 h 289"/>
                  <a:gd name="T90" fmla="*/ 216 w 433"/>
                  <a:gd name="T91" fmla="*/ 32 h 289"/>
                  <a:gd name="T92" fmla="*/ 200 w 433"/>
                  <a:gd name="T93" fmla="*/ 0 h 289"/>
                  <a:gd name="T94" fmla="*/ 176 w 433"/>
                  <a:gd name="T95" fmla="*/ 0 h 289"/>
                  <a:gd name="T96" fmla="*/ 168 w 433"/>
                  <a:gd name="T97" fmla="*/ 0 h 289"/>
                  <a:gd name="T98" fmla="*/ 160 w 433"/>
                  <a:gd name="T99" fmla="*/ 16 h 289"/>
                  <a:gd name="T100" fmla="*/ 152 w 433"/>
                  <a:gd name="T101" fmla="*/ 8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12" name="Freeform 15">
                <a:extLst>
                  <a:ext uri="{FF2B5EF4-FFF2-40B4-BE49-F238E27FC236}">
                    <a16:creationId xmlns="" xmlns:a16="http://schemas.microsoft.com/office/drawing/2014/main" id="{3769E312-806C-47D0-87A5-D5021B1FC1F8}"/>
                  </a:ext>
                </a:extLst>
              </p:cNvPr>
              <p:cNvSpPr/>
              <p:nvPr/>
            </p:nvSpPr>
            <p:spPr bwMode="gray">
              <a:xfrm>
                <a:off x="3936759" y="3053016"/>
                <a:ext cx="572331" cy="398154"/>
              </a:xfrm>
              <a:custGeom>
                <a:avLst/>
                <a:gdLst>
                  <a:gd name="T0" fmla="*/ 168 w 361"/>
                  <a:gd name="T1" fmla="*/ 0 h 321"/>
                  <a:gd name="T2" fmla="*/ 152 w 361"/>
                  <a:gd name="T3" fmla="*/ 0 h 321"/>
                  <a:gd name="T4" fmla="*/ 120 w 361"/>
                  <a:gd name="T5" fmla="*/ 48 h 321"/>
                  <a:gd name="T6" fmla="*/ 96 w 361"/>
                  <a:gd name="T7" fmla="*/ 56 h 321"/>
                  <a:gd name="T8" fmla="*/ 96 w 361"/>
                  <a:gd name="T9" fmla="*/ 40 h 321"/>
                  <a:gd name="T10" fmla="*/ 80 w 361"/>
                  <a:gd name="T11" fmla="*/ 40 h 321"/>
                  <a:gd name="T12" fmla="*/ 64 w 361"/>
                  <a:gd name="T13" fmla="*/ 56 h 321"/>
                  <a:gd name="T14" fmla="*/ 32 w 361"/>
                  <a:gd name="T15" fmla="*/ 40 h 321"/>
                  <a:gd name="T16" fmla="*/ 24 w 361"/>
                  <a:gd name="T17" fmla="*/ 32 h 321"/>
                  <a:gd name="T18" fmla="*/ 8 w 361"/>
                  <a:gd name="T19" fmla="*/ 24 h 321"/>
                  <a:gd name="T20" fmla="*/ 8 w 361"/>
                  <a:gd name="T21" fmla="*/ 40 h 321"/>
                  <a:gd name="T22" fmla="*/ 0 w 361"/>
                  <a:gd name="T23" fmla="*/ 48 h 321"/>
                  <a:gd name="T24" fmla="*/ 32 w 361"/>
                  <a:gd name="T25" fmla="*/ 56 h 321"/>
                  <a:gd name="T26" fmla="*/ 40 w 361"/>
                  <a:gd name="T27" fmla="*/ 80 h 321"/>
                  <a:gd name="T28" fmla="*/ 56 w 361"/>
                  <a:gd name="T29" fmla="*/ 80 h 321"/>
                  <a:gd name="T30" fmla="*/ 80 w 361"/>
                  <a:gd name="T31" fmla="*/ 112 h 321"/>
                  <a:gd name="T32" fmla="*/ 104 w 361"/>
                  <a:gd name="T33" fmla="*/ 104 h 321"/>
                  <a:gd name="T34" fmla="*/ 104 w 361"/>
                  <a:gd name="T35" fmla="*/ 144 h 321"/>
                  <a:gd name="T36" fmla="*/ 136 w 361"/>
                  <a:gd name="T37" fmla="*/ 184 h 321"/>
                  <a:gd name="T38" fmla="*/ 152 w 361"/>
                  <a:gd name="T39" fmla="*/ 184 h 321"/>
                  <a:gd name="T40" fmla="*/ 160 w 361"/>
                  <a:gd name="T41" fmla="*/ 168 h 321"/>
                  <a:gd name="T42" fmla="*/ 184 w 361"/>
                  <a:gd name="T43" fmla="*/ 192 h 321"/>
                  <a:gd name="T44" fmla="*/ 168 w 361"/>
                  <a:gd name="T45" fmla="*/ 208 h 321"/>
                  <a:gd name="T46" fmla="*/ 160 w 361"/>
                  <a:gd name="T47" fmla="*/ 200 h 321"/>
                  <a:gd name="T48" fmla="*/ 144 w 361"/>
                  <a:gd name="T49" fmla="*/ 192 h 321"/>
                  <a:gd name="T50" fmla="*/ 144 w 361"/>
                  <a:gd name="T51" fmla="*/ 224 h 321"/>
                  <a:gd name="T52" fmla="*/ 136 w 361"/>
                  <a:gd name="T53" fmla="*/ 240 h 321"/>
                  <a:gd name="T54" fmla="*/ 160 w 361"/>
                  <a:gd name="T55" fmla="*/ 272 h 321"/>
                  <a:gd name="T56" fmla="*/ 160 w 361"/>
                  <a:gd name="T57" fmla="*/ 296 h 321"/>
                  <a:gd name="T58" fmla="*/ 200 w 361"/>
                  <a:gd name="T59" fmla="*/ 296 h 321"/>
                  <a:gd name="T60" fmla="*/ 216 w 361"/>
                  <a:gd name="T61" fmla="*/ 312 h 321"/>
                  <a:gd name="T62" fmla="*/ 240 w 361"/>
                  <a:gd name="T63" fmla="*/ 304 h 321"/>
                  <a:gd name="T64" fmla="*/ 272 w 361"/>
                  <a:gd name="T65" fmla="*/ 320 h 321"/>
                  <a:gd name="T66" fmla="*/ 296 w 361"/>
                  <a:gd name="T67" fmla="*/ 296 h 321"/>
                  <a:gd name="T68" fmla="*/ 320 w 361"/>
                  <a:gd name="T69" fmla="*/ 256 h 321"/>
                  <a:gd name="T70" fmla="*/ 288 w 361"/>
                  <a:gd name="T71" fmla="*/ 240 h 321"/>
                  <a:gd name="T72" fmla="*/ 320 w 361"/>
                  <a:gd name="T73" fmla="*/ 232 h 321"/>
                  <a:gd name="T74" fmla="*/ 328 w 361"/>
                  <a:gd name="T75" fmla="*/ 240 h 321"/>
                  <a:gd name="T76" fmla="*/ 360 w 361"/>
                  <a:gd name="T77" fmla="*/ 232 h 321"/>
                  <a:gd name="T78" fmla="*/ 360 w 361"/>
                  <a:gd name="T79" fmla="*/ 224 h 321"/>
                  <a:gd name="T80" fmla="*/ 320 w 361"/>
                  <a:gd name="T81" fmla="*/ 200 h 321"/>
                  <a:gd name="T82" fmla="*/ 320 w 361"/>
                  <a:gd name="T83" fmla="*/ 184 h 321"/>
                  <a:gd name="T84" fmla="*/ 304 w 361"/>
                  <a:gd name="T85" fmla="*/ 176 h 321"/>
                  <a:gd name="T86" fmla="*/ 288 w 361"/>
                  <a:gd name="T87" fmla="*/ 168 h 321"/>
                  <a:gd name="T88" fmla="*/ 272 w 361"/>
                  <a:gd name="T89" fmla="*/ 128 h 321"/>
                  <a:gd name="T90" fmla="*/ 232 w 361"/>
                  <a:gd name="T91" fmla="*/ 64 h 321"/>
                  <a:gd name="T92" fmla="*/ 232 w 361"/>
                  <a:gd name="T93" fmla="*/ 40 h 321"/>
                  <a:gd name="T94" fmla="*/ 192 w 361"/>
                  <a:gd name="T95" fmla="*/ 32 h 321"/>
                  <a:gd name="T96" fmla="*/ 176 w 361"/>
                  <a:gd name="T97" fmla="*/ 24 h 321"/>
                  <a:gd name="T98" fmla="*/ 168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C00000"/>
              </a:solidFill>
              <a:ln w="6350" cap="rnd" cmpd="sng">
                <a:solidFill>
                  <a:schemeClr val="bg1"/>
                </a:solidFill>
                <a:prstDash val="solid"/>
                <a:round/>
                <a:headEnd type="none" w="med" len="med"/>
                <a:tailEnd type="none" w="med" len="med"/>
              </a:ln>
              <a:effectLst/>
            </p:spPr>
            <p:txBody>
              <a:bodyPr/>
              <a:lstStyle/>
              <a:p>
                <a:endParaRPr lang="zh-CN" altLang="en-US" sz="800">
                  <a:solidFill>
                    <a:schemeClr val="tx1">
                      <a:lumMod val="85000"/>
                      <a:lumOff val="15000"/>
                    </a:schemeClr>
                  </a:solidFill>
                  <a:effectLst/>
                  <a:cs typeface="+mn-ea"/>
                  <a:sym typeface="+mn-lt"/>
                </a:endParaRPr>
              </a:p>
            </p:txBody>
          </p:sp>
          <p:sp>
            <p:nvSpPr>
              <p:cNvPr id="113" name="Freeform 16">
                <a:extLst>
                  <a:ext uri="{FF2B5EF4-FFF2-40B4-BE49-F238E27FC236}">
                    <a16:creationId xmlns="" xmlns:a16="http://schemas.microsoft.com/office/drawing/2014/main" id="{F0AE6FC0-DEF4-4F8D-B448-7FFE38AB3A0A}"/>
                  </a:ext>
                </a:extLst>
              </p:cNvPr>
              <p:cNvSpPr/>
              <p:nvPr/>
            </p:nvSpPr>
            <p:spPr bwMode="invGray">
              <a:xfrm>
                <a:off x="4430924" y="3349107"/>
                <a:ext cx="102013" cy="68416"/>
              </a:xfrm>
              <a:custGeom>
                <a:avLst/>
                <a:gdLst>
                  <a:gd name="T0" fmla="*/ 24 w 65"/>
                  <a:gd name="T1" fmla="*/ 0 h 57"/>
                  <a:gd name="T2" fmla="*/ 0 w 65"/>
                  <a:gd name="T3" fmla="*/ 40 h 57"/>
                  <a:gd name="T4" fmla="*/ 24 w 65"/>
                  <a:gd name="T5" fmla="*/ 56 h 57"/>
                  <a:gd name="T6" fmla="*/ 64 w 65"/>
                  <a:gd name="T7" fmla="*/ 40 h 57"/>
                  <a:gd name="T8" fmla="*/ 64 w 65"/>
                  <a:gd name="T9" fmla="*/ 24 h 57"/>
                  <a:gd name="T10" fmla="*/ 2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chemeClr val="bg1">
                  <a:lumMod val="50000"/>
                </a:schemeClr>
              </a:solidFill>
              <a:ln w="6350" cap="rnd" cmpd="sng">
                <a:solidFill>
                  <a:schemeClr val="bg1"/>
                </a:solidFill>
                <a:prstDash val="solid"/>
                <a:round/>
              </a:ln>
              <a:effectLst/>
            </p:spPr>
            <p:txBody>
              <a:bodyPr/>
              <a:lstStyle/>
              <a:p>
                <a:endParaRPr lang="zh-CN" altLang="en-US" sz="800">
                  <a:solidFill>
                    <a:schemeClr val="tx1">
                      <a:lumMod val="85000"/>
                      <a:lumOff val="15000"/>
                    </a:schemeClr>
                  </a:solidFill>
                  <a:effectLst/>
                  <a:cs typeface="+mn-ea"/>
                  <a:sym typeface="+mn-lt"/>
                </a:endParaRPr>
              </a:p>
            </p:txBody>
          </p:sp>
          <p:sp>
            <p:nvSpPr>
              <p:cNvPr id="114" name="Freeform 17">
                <a:extLst>
                  <a:ext uri="{FF2B5EF4-FFF2-40B4-BE49-F238E27FC236}">
                    <a16:creationId xmlns="" xmlns:a16="http://schemas.microsoft.com/office/drawing/2014/main" id="{69B1F546-AD59-4807-A7E0-7014FF19F256}"/>
                  </a:ext>
                </a:extLst>
              </p:cNvPr>
              <p:cNvSpPr/>
              <p:nvPr/>
            </p:nvSpPr>
            <p:spPr bwMode="gray">
              <a:xfrm>
                <a:off x="4152708" y="3419767"/>
                <a:ext cx="381554" cy="368992"/>
              </a:xfrm>
              <a:custGeom>
                <a:avLst/>
                <a:gdLst>
                  <a:gd name="T0" fmla="*/ 184 w 241"/>
                  <a:gd name="T1" fmla="*/ 16 h 297"/>
                  <a:gd name="T2" fmla="*/ 160 w 241"/>
                  <a:gd name="T3" fmla="*/ 0 h 297"/>
                  <a:gd name="T4" fmla="*/ 136 w 241"/>
                  <a:gd name="T5" fmla="*/ 24 h 297"/>
                  <a:gd name="T6" fmla="*/ 104 w 241"/>
                  <a:gd name="T7" fmla="*/ 8 h 297"/>
                  <a:gd name="T8" fmla="*/ 80 w 241"/>
                  <a:gd name="T9" fmla="*/ 16 h 297"/>
                  <a:gd name="T10" fmla="*/ 72 w 241"/>
                  <a:gd name="T11" fmla="*/ 32 h 297"/>
                  <a:gd name="T12" fmla="*/ 64 w 241"/>
                  <a:gd name="T13" fmla="*/ 48 h 297"/>
                  <a:gd name="T14" fmla="*/ 72 w 241"/>
                  <a:gd name="T15" fmla="*/ 72 h 297"/>
                  <a:gd name="T16" fmla="*/ 56 w 241"/>
                  <a:gd name="T17" fmla="*/ 72 h 297"/>
                  <a:gd name="T18" fmla="*/ 48 w 241"/>
                  <a:gd name="T19" fmla="*/ 64 h 297"/>
                  <a:gd name="T20" fmla="*/ 40 w 241"/>
                  <a:gd name="T21" fmla="*/ 64 h 297"/>
                  <a:gd name="T22" fmla="*/ 40 w 241"/>
                  <a:gd name="T23" fmla="*/ 80 h 297"/>
                  <a:gd name="T24" fmla="*/ 40 w 241"/>
                  <a:gd name="T25" fmla="*/ 96 h 297"/>
                  <a:gd name="T26" fmla="*/ 40 w 241"/>
                  <a:gd name="T27" fmla="*/ 96 h 297"/>
                  <a:gd name="T28" fmla="*/ 40 w 241"/>
                  <a:gd name="T29" fmla="*/ 112 h 297"/>
                  <a:gd name="T30" fmla="*/ 8 w 241"/>
                  <a:gd name="T31" fmla="*/ 136 h 297"/>
                  <a:gd name="T32" fmla="*/ 0 w 241"/>
                  <a:gd name="T33" fmla="*/ 144 h 297"/>
                  <a:gd name="T34" fmla="*/ 0 w 241"/>
                  <a:gd name="T35" fmla="*/ 176 h 297"/>
                  <a:gd name="T36" fmla="*/ 24 w 241"/>
                  <a:gd name="T37" fmla="*/ 192 h 297"/>
                  <a:gd name="T38" fmla="*/ 24 w 241"/>
                  <a:gd name="T39" fmla="*/ 232 h 297"/>
                  <a:gd name="T40" fmla="*/ 48 w 241"/>
                  <a:gd name="T41" fmla="*/ 232 h 297"/>
                  <a:gd name="T42" fmla="*/ 48 w 241"/>
                  <a:gd name="T43" fmla="*/ 248 h 297"/>
                  <a:gd name="T44" fmla="*/ 56 w 241"/>
                  <a:gd name="T45" fmla="*/ 264 h 297"/>
                  <a:gd name="T46" fmla="*/ 64 w 241"/>
                  <a:gd name="T47" fmla="*/ 288 h 297"/>
                  <a:gd name="T48" fmla="*/ 88 w 241"/>
                  <a:gd name="T49" fmla="*/ 288 h 297"/>
                  <a:gd name="T50" fmla="*/ 104 w 241"/>
                  <a:gd name="T51" fmla="*/ 264 h 297"/>
                  <a:gd name="T52" fmla="*/ 112 w 241"/>
                  <a:gd name="T53" fmla="*/ 264 h 297"/>
                  <a:gd name="T54" fmla="*/ 112 w 241"/>
                  <a:gd name="T55" fmla="*/ 280 h 297"/>
                  <a:gd name="T56" fmla="*/ 120 w 241"/>
                  <a:gd name="T57" fmla="*/ 288 h 297"/>
                  <a:gd name="T58" fmla="*/ 136 w 241"/>
                  <a:gd name="T59" fmla="*/ 288 h 297"/>
                  <a:gd name="T60" fmla="*/ 136 w 241"/>
                  <a:gd name="T61" fmla="*/ 280 h 297"/>
                  <a:gd name="T62" fmla="*/ 152 w 241"/>
                  <a:gd name="T63" fmla="*/ 280 h 297"/>
                  <a:gd name="T64" fmla="*/ 152 w 241"/>
                  <a:gd name="T65" fmla="*/ 288 h 297"/>
                  <a:gd name="T66" fmla="*/ 160 w 241"/>
                  <a:gd name="T67" fmla="*/ 296 h 297"/>
                  <a:gd name="T68" fmla="*/ 176 w 241"/>
                  <a:gd name="T69" fmla="*/ 288 h 297"/>
                  <a:gd name="T70" fmla="*/ 184 w 241"/>
                  <a:gd name="T71" fmla="*/ 256 h 297"/>
                  <a:gd name="T72" fmla="*/ 184 w 241"/>
                  <a:gd name="T73" fmla="*/ 224 h 297"/>
                  <a:gd name="T74" fmla="*/ 200 w 241"/>
                  <a:gd name="T75" fmla="*/ 224 h 297"/>
                  <a:gd name="T76" fmla="*/ 200 w 241"/>
                  <a:gd name="T77" fmla="*/ 216 h 297"/>
                  <a:gd name="T78" fmla="*/ 200 w 241"/>
                  <a:gd name="T79" fmla="*/ 200 h 297"/>
                  <a:gd name="T80" fmla="*/ 216 w 241"/>
                  <a:gd name="T81" fmla="*/ 216 h 297"/>
                  <a:gd name="T82" fmla="*/ 232 w 241"/>
                  <a:gd name="T83" fmla="*/ 192 h 297"/>
                  <a:gd name="T84" fmla="*/ 216 w 241"/>
                  <a:gd name="T85" fmla="*/ 176 h 297"/>
                  <a:gd name="T86" fmla="*/ 216 w 241"/>
                  <a:gd name="T87" fmla="*/ 168 h 297"/>
                  <a:gd name="T88" fmla="*/ 232 w 241"/>
                  <a:gd name="T89" fmla="*/ 160 h 297"/>
                  <a:gd name="T90" fmla="*/ 224 w 241"/>
                  <a:gd name="T91" fmla="*/ 136 h 297"/>
                  <a:gd name="T92" fmla="*/ 216 w 241"/>
                  <a:gd name="T93" fmla="*/ 128 h 297"/>
                  <a:gd name="T94" fmla="*/ 240 w 241"/>
                  <a:gd name="T95" fmla="*/ 136 h 297"/>
                  <a:gd name="T96" fmla="*/ 240 w 241"/>
                  <a:gd name="T97" fmla="*/ 104 h 297"/>
                  <a:gd name="T98" fmla="*/ 216 w 241"/>
                  <a:gd name="T99" fmla="*/ 120 h 297"/>
                  <a:gd name="T100" fmla="*/ 240 w 241"/>
                  <a:gd name="T101" fmla="*/ 80 h 297"/>
                  <a:gd name="T102" fmla="*/ 200 w 241"/>
                  <a:gd name="T103" fmla="*/ 56 h 297"/>
                  <a:gd name="T104" fmla="*/ 176 w 241"/>
                  <a:gd name="T105" fmla="*/ 56 h 297"/>
                  <a:gd name="T106" fmla="*/ 160 w 241"/>
                  <a:gd name="T107" fmla="*/ 72 h 297"/>
                  <a:gd name="T108" fmla="*/ 152 w 241"/>
                  <a:gd name="T109" fmla="*/ 48 h 297"/>
                  <a:gd name="T110" fmla="*/ 160 w 241"/>
                  <a:gd name="T111" fmla="*/ 40 h 297"/>
                  <a:gd name="T112" fmla="*/ 184 w 241"/>
                  <a:gd name="T113" fmla="*/ 1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15" name="Freeform 18">
                <a:extLst>
                  <a:ext uri="{FF2B5EF4-FFF2-40B4-BE49-F238E27FC236}">
                    <a16:creationId xmlns="" xmlns:a16="http://schemas.microsoft.com/office/drawing/2014/main" id="{7A8EA616-06B3-481C-931A-E991CF9625AE}"/>
                  </a:ext>
                </a:extLst>
              </p:cNvPr>
              <p:cNvSpPr/>
              <p:nvPr/>
            </p:nvSpPr>
            <p:spPr bwMode="gray">
              <a:xfrm>
                <a:off x="3960607" y="3709129"/>
                <a:ext cx="434548" cy="458717"/>
              </a:xfrm>
              <a:custGeom>
                <a:avLst/>
                <a:gdLst>
                  <a:gd name="T0" fmla="*/ 272 w 273"/>
                  <a:gd name="T1" fmla="*/ 56 h 369"/>
                  <a:gd name="T2" fmla="*/ 272 w 273"/>
                  <a:gd name="T3" fmla="*/ 48 h 369"/>
                  <a:gd name="T4" fmla="*/ 256 w 273"/>
                  <a:gd name="T5" fmla="*/ 48 h 369"/>
                  <a:gd name="T6" fmla="*/ 256 w 273"/>
                  <a:gd name="T7" fmla="*/ 56 h 369"/>
                  <a:gd name="T8" fmla="*/ 240 w 273"/>
                  <a:gd name="T9" fmla="*/ 56 h 369"/>
                  <a:gd name="T10" fmla="*/ 232 w 273"/>
                  <a:gd name="T11" fmla="*/ 56 h 369"/>
                  <a:gd name="T12" fmla="*/ 232 w 273"/>
                  <a:gd name="T13" fmla="*/ 32 h 369"/>
                  <a:gd name="T14" fmla="*/ 224 w 273"/>
                  <a:gd name="T15" fmla="*/ 32 h 369"/>
                  <a:gd name="T16" fmla="*/ 208 w 273"/>
                  <a:gd name="T17" fmla="*/ 56 h 369"/>
                  <a:gd name="T18" fmla="*/ 184 w 273"/>
                  <a:gd name="T19" fmla="*/ 56 h 369"/>
                  <a:gd name="T20" fmla="*/ 176 w 273"/>
                  <a:gd name="T21" fmla="*/ 32 h 369"/>
                  <a:gd name="T22" fmla="*/ 168 w 273"/>
                  <a:gd name="T23" fmla="*/ 16 h 369"/>
                  <a:gd name="T24" fmla="*/ 160 w 273"/>
                  <a:gd name="T25" fmla="*/ 0 h 369"/>
                  <a:gd name="T26" fmla="*/ 144 w 273"/>
                  <a:gd name="T27" fmla="*/ 0 h 369"/>
                  <a:gd name="T28" fmla="*/ 144 w 273"/>
                  <a:gd name="T29" fmla="*/ 8 h 369"/>
                  <a:gd name="T30" fmla="*/ 112 w 273"/>
                  <a:gd name="T31" fmla="*/ 16 h 369"/>
                  <a:gd name="T32" fmla="*/ 112 w 273"/>
                  <a:gd name="T33" fmla="*/ 32 h 369"/>
                  <a:gd name="T34" fmla="*/ 80 w 273"/>
                  <a:gd name="T35" fmla="*/ 32 h 369"/>
                  <a:gd name="T36" fmla="*/ 64 w 273"/>
                  <a:gd name="T37" fmla="*/ 48 h 369"/>
                  <a:gd name="T38" fmla="*/ 64 w 273"/>
                  <a:gd name="T39" fmla="*/ 72 h 369"/>
                  <a:gd name="T40" fmla="*/ 72 w 273"/>
                  <a:gd name="T41" fmla="*/ 88 h 369"/>
                  <a:gd name="T42" fmla="*/ 48 w 273"/>
                  <a:gd name="T43" fmla="*/ 112 h 369"/>
                  <a:gd name="T44" fmla="*/ 40 w 273"/>
                  <a:gd name="T45" fmla="*/ 112 h 369"/>
                  <a:gd name="T46" fmla="*/ 32 w 273"/>
                  <a:gd name="T47" fmla="*/ 144 h 369"/>
                  <a:gd name="T48" fmla="*/ 32 w 273"/>
                  <a:gd name="T49" fmla="*/ 160 h 369"/>
                  <a:gd name="T50" fmla="*/ 32 w 273"/>
                  <a:gd name="T51" fmla="*/ 176 h 369"/>
                  <a:gd name="T52" fmla="*/ 16 w 273"/>
                  <a:gd name="T53" fmla="*/ 200 h 369"/>
                  <a:gd name="T54" fmla="*/ 8 w 273"/>
                  <a:gd name="T55" fmla="*/ 216 h 369"/>
                  <a:gd name="T56" fmla="*/ 0 w 273"/>
                  <a:gd name="T57" fmla="*/ 256 h 369"/>
                  <a:gd name="T58" fmla="*/ 8 w 273"/>
                  <a:gd name="T59" fmla="*/ 272 h 369"/>
                  <a:gd name="T60" fmla="*/ 56 w 273"/>
                  <a:gd name="T61" fmla="*/ 272 h 369"/>
                  <a:gd name="T62" fmla="*/ 80 w 273"/>
                  <a:gd name="T63" fmla="*/ 328 h 369"/>
                  <a:gd name="T64" fmla="*/ 88 w 273"/>
                  <a:gd name="T65" fmla="*/ 368 h 369"/>
                  <a:gd name="T66" fmla="*/ 112 w 273"/>
                  <a:gd name="T67" fmla="*/ 328 h 369"/>
                  <a:gd name="T68" fmla="*/ 120 w 273"/>
                  <a:gd name="T69" fmla="*/ 336 h 369"/>
                  <a:gd name="T70" fmla="*/ 152 w 273"/>
                  <a:gd name="T71" fmla="*/ 304 h 369"/>
                  <a:gd name="T72" fmla="*/ 152 w 273"/>
                  <a:gd name="T73" fmla="*/ 280 h 369"/>
                  <a:gd name="T74" fmla="*/ 184 w 273"/>
                  <a:gd name="T75" fmla="*/ 272 h 369"/>
                  <a:gd name="T76" fmla="*/ 200 w 273"/>
                  <a:gd name="T77" fmla="*/ 232 h 369"/>
                  <a:gd name="T78" fmla="*/ 216 w 273"/>
                  <a:gd name="T79" fmla="*/ 224 h 369"/>
                  <a:gd name="T80" fmla="*/ 216 w 273"/>
                  <a:gd name="T81" fmla="*/ 200 h 369"/>
                  <a:gd name="T82" fmla="*/ 240 w 273"/>
                  <a:gd name="T83" fmla="*/ 200 h 369"/>
                  <a:gd name="T84" fmla="*/ 248 w 273"/>
                  <a:gd name="T85" fmla="*/ 160 h 369"/>
                  <a:gd name="T86" fmla="*/ 240 w 273"/>
                  <a:gd name="T87" fmla="*/ 128 h 369"/>
                  <a:gd name="T88" fmla="*/ 248 w 273"/>
                  <a:gd name="T89" fmla="*/ 120 h 369"/>
                  <a:gd name="T90" fmla="*/ 232 w 273"/>
                  <a:gd name="T91" fmla="*/ 104 h 369"/>
                  <a:gd name="T92" fmla="*/ 248 w 273"/>
                  <a:gd name="T93" fmla="*/ 96 h 369"/>
                  <a:gd name="T94" fmla="*/ 256 w 273"/>
                  <a:gd name="T95" fmla="*/ 104 h 369"/>
                  <a:gd name="T96" fmla="*/ 272 w 273"/>
                  <a:gd name="T97" fmla="*/ 80 h 369"/>
                  <a:gd name="T98" fmla="*/ 272 w 273"/>
                  <a:gd name="T99" fmla="*/ 5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C00000"/>
              </a:solid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16" name="Freeform 19">
                <a:extLst>
                  <a:ext uri="{FF2B5EF4-FFF2-40B4-BE49-F238E27FC236}">
                    <a16:creationId xmlns="" xmlns:a16="http://schemas.microsoft.com/office/drawing/2014/main" id="{FF3F067A-6839-4716-979A-2B77DD026C2F}"/>
                  </a:ext>
                </a:extLst>
              </p:cNvPr>
              <p:cNvSpPr/>
              <p:nvPr/>
            </p:nvSpPr>
            <p:spPr bwMode="gray">
              <a:xfrm>
                <a:off x="3298186" y="3997371"/>
                <a:ext cx="804178" cy="477784"/>
              </a:xfrm>
              <a:custGeom>
                <a:avLst/>
                <a:gdLst>
                  <a:gd name="T0" fmla="*/ 496 w 505"/>
                  <a:gd name="T1" fmla="*/ 96 h 385"/>
                  <a:gd name="T2" fmla="*/ 424 w 505"/>
                  <a:gd name="T3" fmla="*/ 40 h 385"/>
                  <a:gd name="T4" fmla="*/ 408 w 505"/>
                  <a:gd name="T5" fmla="*/ 56 h 385"/>
                  <a:gd name="T6" fmla="*/ 376 w 505"/>
                  <a:gd name="T7" fmla="*/ 40 h 385"/>
                  <a:gd name="T8" fmla="*/ 312 w 505"/>
                  <a:gd name="T9" fmla="*/ 56 h 385"/>
                  <a:gd name="T10" fmla="*/ 312 w 505"/>
                  <a:gd name="T11" fmla="*/ 0 h 385"/>
                  <a:gd name="T12" fmla="*/ 280 w 505"/>
                  <a:gd name="T13" fmla="*/ 0 h 385"/>
                  <a:gd name="T14" fmla="*/ 216 w 505"/>
                  <a:gd name="T15" fmla="*/ 8 h 385"/>
                  <a:gd name="T16" fmla="*/ 208 w 505"/>
                  <a:gd name="T17" fmla="*/ 40 h 385"/>
                  <a:gd name="T18" fmla="*/ 168 w 505"/>
                  <a:gd name="T19" fmla="*/ 24 h 385"/>
                  <a:gd name="T20" fmla="*/ 144 w 505"/>
                  <a:gd name="T21" fmla="*/ 48 h 385"/>
                  <a:gd name="T22" fmla="*/ 152 w 505"/>
                  <a:gd name="T23" fmla="*/ 88 h 385"/>
                  <a:gd name="T24" fmla="*/ 144 w 505"/>
                  <a:gd name="T25" fmla="*/ 112 h 385"/>
                  <a:gd name="T26" fmla="*/ 112 w 505"/>
                  <a:gd name="T27" fmla="*/ 168 h 385"/>
                  <a:gd name="T28" fmla="*/ 72 w 505"/>
                  <a:gd name="T29" fmla="*/ 224 h 385"/>
                  <a:gd name="T30" fmla="*/ 32 w 505"/>
                  <a:gd name="T31" fmla="*/ 272 h 385"/>
                  <a:gd name="T32" fmla="*/ 0 w 505"/>
                  <a:gd name="T33" fmla="*/ 296 h 385"/>
                  <a:gd name="T34" fmla="*/ 8 w 505"/>
                  <a:gd name="T35" fmla="*/ 312 h 385"/>
                  <a:gd name="T36" fmla="*/ 16 w 505"/>
                  <a:gd name="T37" fmla="*/ 360 h 385"/>
                  <a:gd name="T38" fmla="*/ 56 w 505"/>
                  <a:gd name="T39" fmla="*/ 384 h 385"/>
                  <a:gd name="T40" fmla="*/ 40 w 505"/>
                  <a:gd name="T41" fmla="*/ 344 h 385"/>
                  <a:gd name="T42" fmla="*/ 80 w 505"/>
                  <a:gd name="T43" fmla="*/ 304 h 385"/>
                  <a:gd name="T44" fmla="*/ 152 w 505"/>
                  <a:gd name="T45" fmla="*/ 280 h 385"/>
                  <a:gd name="T46" fmla="*/ 192 w 505"/>
                  <a:gd name="T47" fmla="*/ 296 h 385"/>
                  <a:gd name="T48" fmla="*/ 240 w 505"/>
                  <a:gd name="T49" fmla="*/ 248 h 385"/>
                  <a:gd name="T50" fmla="*/ 264 w 505"/>
                  <a:gd name="T51" fmla="*/ 240 h 385"/>
                  <a:gd name="T52" fmla="*/ 264 w 505"/>
                  <a:gd name="T53" fmla="*/ 216 h 385"/>
                  <a:gd name="T54" fmla="*/ 280 w 505"/>
                  <a:gd name="T55" fmla="*/ 208 h 385"/>
                  <a:gd name="T56" fmla="*/ 336 w 505"/>
                  <a:gd name="T57" fmla="*/ 232 h 385"/>
                  <a:gd name="T58" fmla="*/ 336 w 505"/>
                  <a:gd name="T59" fmla="*/ 200 h 385"/>
                  <a:gd name="T60" fmla="*/ 376 w 505"/>
                  <a:gd name="T61" fmla="*/ 192 h 385"/>
                  <a:gd name="T62" fmla="*/ 392 w 505"/>
                  <a:gd name="T63" fmla="*/ 200 h 385"/>
                  <a:gd name="T64" fmla="*/ 400 w 505"/>
                  <a:gd name="T65" fmla="*/ 184 h 385"/>
                  <a:gd name="T66" fmla="*/ 448 w 505"/>
                  <a:gd name="T67" fmla="*/ 176 h 385"/>
                  <a:gd name="T68" fmla="*/ 480 w 505"/>
                  <a:gd name="T69" fmla="*/ 13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C00000"/>
              </a:solidFill>
              <a:ln w="6350" cap="rnd" cmpd="sng">
                <a:solidFill>
                  <a:schemeClr val="bg1"/>
                </a:solidFill>
                <a:prstDash val="solid"/>
                <a:round/>
                <a:headEnd type="none" w="med" len="med"/>
                <a:tailEnd type="none" w="med" len="med"/>
              </a:ln>
              <a:effectLst/>
            </p:spPr>
            <p:txBody>
              <a:bodyPr/>
              <a:lstStyle/>
              <a:p>
                <a:endParaRPr lang="zh-CN" altLang="en-US" sz="800">
                  <a:solidFill>
                    <a:schemeClr val="tx1">
                      <a:lumMod val="85000"/>
                      <a:lumOff val="15000"/>
                    </a:schemeClr>
                  </a:solidFill>
                  <a:cs typeface="+mn-ea"/>
                  <a:sym typeface="+mn-lt"/>
                </a:endParaRPr>
              </a:p>
            </p:txBody>
          </p:sp>
          <p:sp>
            <p:nvSpPr>
              <p:cNvPr id="117" name="Freeform 20">
                <a:extLst>
                  <a:ext uri="{FF2B5EF4-FFF2-40B4-BE49-F238E27FC236}">
                    <a16:creationId xmlns="" xmlns:a16="http://schemas.microsoft.com/office/drawing/2014/main" id="{C2F6E293-6116-4D34-9E66-4D5D09C2C90E}"/>
                  </a:ext>
                </a:extLst>
              </p:cNvPr>
              <p:cNvSpPr/>
              <p:nvPr/>
            </p:nvSpPr>
            <p:spPr bwMode="gray">
              <a:xfrm>
                <a:off x="2762951" y="3907645"/>
                <a:ext cx="792255" cy="477784"/>
              </a:xfrm>
              <a:custGeom>
                <a:avLst/>
                <a:gdLst>
                  <a:gd name="T0" fmla="*/ 344 w 497"/>
                  <a:gd name="T1" fmla="*/ 344 h 385"/>
                  <a:gd name="T2" fmla="*/ 416 w 497"/>
                  <a:gd name="T3" fmla="*/ 296 h 385"/>
                  <a:gd name="T4" fmla="*/ 448 w 497"/>
                  <a:gd name="T5" fmla="*/ 240 h 385"/>
                  <a:gd name="T6" fmla="*/ 480 w 497"/>
                  <a:gd name="T7" fmla="*/ 184 h 385"/>
                  <a:gd name="T8" fmla="*/ 496 w 497"/>
                  <a:gd name="T9" fmla="*/ 160 h 385"/>
                  <a:gd name="T10" fmla="*/ 480 w 497"/>
                  <a:gd name="T11" fmla="*/ 128 h 385"/>
                  <a:gd name="T12" fmla="*/ 456 w 497"/>
                  <a:gd name="T13" fmla="*/ 96 h 385"/>
                  <a:gd name="T14" fmla="*/ 440 w 497"/>
                  <a:gd name="T15" fmla="*/ 112 h 385"/>
                  <a:gd name="T16" fmla="*/ 424 w 497"/>
                  <a:gd name="T17" fmla="*/ 104 h 385"/>
                  <a:gd name="T18" fmla="*/ 440 w 497"/>
                  <a:gd name="T19" fmla="*/ 56 h 385"/>
                  <a:gd name="T20" fmla="*/ 440 w 497"/>
                  <a:gd name="T21" fmla="*/ 16 h 385"/>
                  <a:gd name="T22" fmla="*/ 408 w 497"/>
                  <a:gd name="T23" fmla="*/ 8 h 385"/>
                  <a:gd name="T24" fmla="*/ 376 w 497"/>
                  <a:gd name="T25" fmla="*/ 24 h 385"/>
                  <a:gd name="T26" fmla="*/ 360 w 497"/>
                  <a:gd name="T27" fmla="*/ 24 h 385"/>
                  <a:gd name="T28" fmla="*/ 320 w 497"/>
                  <a:gd name="T29" fmla="*/ 32 h 385"/>
                  <a:gd name="T30" fmla="*/ 288 w 497"/>
                  <a:gd name="T31" fmla="*/ 64 h 385"/>
                  <a:gd name="T32" fmla="*/ 264 w 497"/>
                  <a:gd name="T33" fmla="*/ 72 h 385"/>
                  <a:gd name="T34" fmla="*/ 224 w 497"/>
                  <a:gd name="T35" fmla="*/ 96 h 385"/>
                  <a:gd name="T36" fmla="*/ 184 w 497"/>
                  <a:gd name="T37" fmla="*/ 88 h 385"/>
                  <a:gd name="T38" fmla="*/ 160 w 497"/>
                  <a:gd name="T39" fmla="*/ 72 h 385"/>
                  <a:gd name="T40" fmla="*/ 144 w 497"/>
                  <a:gd name="T41" fmla="*/ 88 h 385"/>
                  <a:gd name="T42" fmla="*/ 96 w 497"/>
                  <a:gd name="T43" fmla="*/ 128 h 385"/>
                  <a:gd name="T44" fmla="*/ 32 w 497"/>
                  <a:gd name="T45" fmla="*/ 112 h 385"/>
                  <a:gd name="T46" fmla="*/ 0 w 497"/>
                  <a:gd name="T47" fmla="*/ 128 h 385"/>
                  <a:gd name="T48" fmla="*/ 32 w 497"/>
                  <a:gd name="T49" fmla="*/ 144 h 385"/>
                  <a:gd name="T50" fmla="*/ 88 w 497"/>
                  <a:gd name="T51" fmla="*/ 168 h 385"/>
                  <a:gd name="T52" fmla="*/ 104 w 497"/>
                  <a:gd name="T53" fmla="*/ 208 h 385"/>
                  <a:gd name="T54" fmla="*/ 56 w 497"/>
                  <a:gd name="T55" fmla="*/ 224 h 385"/>
                  <a:gd name="T56" fmla="*/ 88 w 497"/>
                  <a:gd name="T57" fmla="*/ 248 h 385"/>
                  <a:gd name="T58" fmla="*/ 136 w 497"/>
                  <a:gd name="T59" fmla="*/ 280 h 385"/>
                  <a:gd name="T60" fmla="*/ 136 w 497"/>
                  <a:gd name="T61" fmla="*/ 304 h 385"/>
                  <a:gd name="T62" fmla="*/ 208 w 497"/>
                  <a:gd name="T63" fmla="*/ 360 h 385"/>
                  <a:gd name="T64" fmla="*/ 248 w 497"/>
                  <a:gd name="T65" fmla="*/ 360 h 385"/>
                  <a:gd name="T66" fmla="*/ 256 w 497"/>
                  <a:gd name="T67" fmla="*/ 344 h 385"/>
                  <a:gd name="T68" fmla="*/ 296 w 497"/>
                  <a:gd name="T69" fmla="*/ 376 h 385"/>
                  <a:gd name="T70" fmla="*/ 336 w 497"/>
                  <a:gd name="T71" fmla="*/ 368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18" name="Freeform 21">
                <a:extLst>
                  <a:ext uri="{FF2B5EF4-FFF2-40B4-BE49-F238E27FC236}">
                    <a16:creationId xmlns="" xmlns:a16="http://schemas.microsoft.com/office/drawing/2014/main" id="{BE29ACC1-F86B-4A14-9D6F-B017703410F9}"/>
                  </a:ext>
                </a:extLst>
              </p:cNvPr>
              <p:cNvSpPr/>
              <p:nvPr/>
            </p:nvSpPr>
            <p:spPr bwMode="invGray">
              <a:xfrm>
                <a:off x="2687434" y="3639592"/>
                <a:ext cx="588229" cy="439651"/>
              </a:xfrm>
              <a:custGeom>
                <a:avLst/>
                <a:gdLst>
                  <a:gd name="T0" fmla="*/ 48 w 369"/>
                  <a:gd name="T1" fmla="*/ 320 h 353"/>
                  <a:gd name="T2" fmla="*/ 32 w 369"/>
                  <a:gd name="T3" fmla="*/ 264 h 353"/>
                  <a:gd name="T4" fmla="*/ 56 w 369"/>
                  <a:gd name="T5" fmla="*/ 192 h 353"/>
                  <a:gd name="T6" fmla="*/ 8 w 369"/>
                  <a:gd name="T7" fmla="*/ 160 h 353"/>
                  <a:gd name="T8" fmla="*/ 16 w 369"/>
                  <a:gd name="T9" fmla="*/ 136 h 353"/>
                  <a:gd name="T10" fmla="*/ 48 w 369"/>
                  <a:gd name="T11" fmla="*/ 136 h 353"/>
                  <a:gd name="T12" fmla="*/ 104 w 369"/>
                  <a:gd name="T13" fmla="*/ 120 h 353"/>
                  <a:gd name="T14" fmla="*/ 168 w 369"/>
                  <a:gd name="T15" fmla="*/ 112 h 353"/>
                  <a:gd name="T16" fmla="*/ 136 w 369"/>
                  <a:gd name="T17" fmla="*/ 80 h 353"/>
                  <a:gd name="T18" fmla="*/ 144 w 369"/>
                  <a:gd name="T19" fmla="*/ 40 h 353"/>
                  <a:gd name="T20" fmla="*/ 184 w 369"/>
                  <a:gd name="T21" fmla="*/ 40 h 353"/>
                  <a:gd name="T22" fmla="*/ 208 w 369"/>
                  <a:gd name="T23" fmla="*/ 48 h 353"/>
                  <a:gd name="T24" fmla="*/ 232 w 369"/>
                  <a:gd name="T25" fmla="*/ 40 h 353"/>
                  <a:gd name="T26" fmla="*/ 248 w 369"/>
                  <a:gd name="T27" fmla="*/ 0 h 353"/>
                  <a:gd name="T28" fmla="*/ 288 w 369"/>
                  <a:gd name="T29" fmla="*/ 16 h 353"/>
                  <a:gd name="T30" fmla="*/ 320 w 369"/>
                  <a:gd name="T31" fmla="*/ 72 h 353"/>
                  <a:gd name="T32" fmla="*/ 344 w 369"/>
                  <a:gd name="T33" fmla="*/ 88 h 353"/>
                  <a:gd name="T34" fmla="*/ 360 w 369"/>
                  <a:gd name="T35" fmla="*/ 64 h 353"/>
                  <a:gd name="T36" fmla="*/ 360 w 369"/>
                  <a:gd name="T37" fmla="*/ 96 h 353"/>
                  <a:gd name="T38" fmla="*/ 360 w 369"/>
                  <a:gd name="T39" fmla="*/ 128 h 353"/>
                  <a:gd name="T40" fmla="*/ 336 w 369"/>
                  <a:gd name="T41" fmla="*/ 168 h 353"/>
                  <a:gd name="T42" fmla="*/ 368 w 369"/>
                  <a:gd name="T43" fmla="*/ 184 h 353"/>
                  <a:gd name="T44" fmla="*/ 360 w 369"/>
                  <a:gd name="T45" fmla="*/ 208 h 353"/>
                  <a:gd name="T46" fmla="*/ 368 w 369"/>
                  <a:gd name="T47" fmla="*/ 232 h 353"/>
                  <a:gd name="T48" fmla="*/ 344 w 369"/>
                  <a:gd name="T49" fmla="*/ 256 h 353"/>
                  <a:gd name="T50" fmla="*/ 344 w 369"/>
                  <a:gd name="T51" fmla="*/ 280 h 353"/>
                  <a:gd name="T52" fmla="*/ 312 w 369"/>
                  <a:gd name="T53" fmla="*/ 288 h 353"/>
                  <a:gd name="T54" fmla="*/ 272 w 369"/>
                  <a:gd name="T55" fmla="*/ 312 h 353"/>
                  <a:gd name="T56" fmla="*/ 232 w 369"/>
                  <a:gd name="T57" fmla="*/ 304 h 353"/>
                  <a:gd name="T58" fmla="*/ 208 w 369"/>
                  <a:gd name="T59" fmla="*/ 288 h 353"/>
                  <a:gd name="T60" fmla="*/ 192 w 369"/>
                  <a:gd name="T61" fmla="*/ 304 h 353"/>
                  <a:gd name="T62" fmla="*/ 144 w 369"/>
                  <a:gd name="T63" fmla="*/ 352 h 353"/>
                  <a:gd name="T64" fmla="*/ 80 w 369"/>
                  <a:gd name="T65" fmla="*/ 328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19" name="Freeform 22">
                <a:extLst>
                  <a:ext uri="{FF2B5EF4-FFF2-40B4-BE49-F238E27FC236}">
                    <a16:creationId xmlns="" xmlns:a16="http://schemas.microsoft.com/office/drawing/2014/main" id="{515D7DE3-9C46-402D-A7BD-D1BD2267AA0A}"/>
                  </a:ext>
                </a:extLst>
              </p:cNvPr>
              <p:cNvSpPr/>
              <p:nvPr/>
            </p:nvSpPr>
            <p:spPr bwMode="invGray">
              <a:xfrm>
                <a:off x="2023689" y="3609310"/>
                <a:ext cx="906191" cy="766025"/>
              </a:xfrm>
              <a:custGeom>
                <a:avLst/>
                <a:gdLst>
                  <a:gd name="T0" fmla="*/ 528 w 569"/>
                  <a:gd name="T1" fmla="*/ 448 h 617"/>
                  <a:gd name="T2" fmla="*/ 560 w 569"/>
                  <a:gd name="T3" fmla="*/ 416 h 617"/>
                  <a:gd name="T4" fmla="*/ 528 w 569"/>
                  <a:gd name="T5" fmla="*/ 408 h 617"/>
                  <a:gd name="T6" fmla="*/ 496 w 569"/>
                  <a:gd name="T7" fmla="*/ 384 h 617"/>
                  <a:gd name="T8" fmla="*/ 464 w 569"/>
                  <a:gd name="T9" fmla="*/ 360 h 617"/>
                  <a:gd name="T10" fmla="*/ 480 w 569"/>
                  <a:gd name="T11" fmla="*/ 320 h 617"/>
                  <a:gd name="T12" fmla="*/ 472 w 569"/>
                  <a:gd name="T13" fmla="*/ 248 h 617"/>
                  <a:gd name="T14" fmla="*/ 424 w 569"/>
                  <a:gd name="T15" fmla="*/ 224 h 617"/>
                  <a:gd name="T16" fmla="*/ 416 w 569"/>
                  <a:gd name="T17" fmla="*/ 176 h 617"/>
                  <a:gd name="T18" fmla="*/ 448 w 569"/>
                  <a:gd name="T19" fmla="*/ 168 h 617"/>
                  <a:gd name="T20" fmla="*/ 512 w 569"/>
                  <a:gd name="T21" fmla="*/ 160 h 617"/>
                  <a:gd name="T22" fmla="*/ 512 w 569"/>
                  <a:gd name="T23" fmla="*/ 112 h 617"/>
                  <a:gd name="T24" fmla="*/ 464 w 569"/>
                  <a:gd name="T25" fmla="*/ 112 h 617"/>
                  <a:gd name="T26" fmla="*/ 432 w 569"/>
                  <a:gd name="T27" fmla="*/ 64 h 617"/>
                  <a:gd name="T28" fmla="*/ 408 w 569"/>
                  <a:gd name="T29" fmla="*/ 96 h 617"/>
                  <a:gd name="T30" fmla="*/ 384 w 569"/>
                  <a:gd name="T31" fmla="*/ 144 h 617"/>
                  <a:gd name="T32" fmla="*/ 368 w 569"/>
                  <a:gd name="T33" fmla="*/ 240 h 617"/>
                  <a:gd name="T34" fmla="*/ 336 w 569"/>
                  <a:gd name="T35" fmla="*/ 224 h 617"/>
                  <a:gd name="T36" fmla="*/ 288 w 569"/>
                  <a:gd name="T37" fmla="*/ 240 h 617"/>
                  <a:gd name="T38" fmla="*/ 272 w 569"/>
                  <a:gd name="T39" fmla="*/ 224 h 617"/>
                  <a:gd name="T40" fmla="*/ 232 w 569"/>
                  <a:gd name="T41" fmla="*/ 104 h 617"/>
                  <a:gd name="T42" fmla="*/ 216 w 569"/>
                  <a:gd name="T43" fmla="*/ 112 h 617"/>
                  <a:gd name="T44" fmla="*/ 208 w 569"/>
                  <a:gd name="T45" fmla="*/ 72 h 617"/>
                  <a:gd name="T46" fmla="*/ 160 w 569"/>
                  <a:gd name="T47" fmla="*/ 40 h 617"/>
                  <a:gd name="T48" fmla="*/ 136 w 569"/>
                  <a:gd name="T49" fmla="*/ 80 h 617"/>
                  <a:gd name="T50" fmla="*/ 136 w 569"/>
                  <a:gd name="T51" fmla="*/ 0 h 617"/>
                  <a:gd name="T52" fmla="*/ 112 w 569"/>
                  <a:gd name="T53" fmla="*/ 0 h 617"/>
                  <a:gd name="T54" fmla="*/ 96 w 569"/>
                  <a:gd name="T55" fmla="*/ 32 h 617"/>
                  <a:gd name="T56" fmla="*/ 88 w 569"/>
                  <a:gd name="T57" fmla="*/ 64 h 617"/>
                  <a:gd name="T58" fmla="*/ 80 w 569"/>
                  <a:gd name="T59" fmla="*/ 96 h 617"/>
                  <a:gd name="T60" fmla="*/ 104 w 569"/>
                  <a:gd name="T61" fmla="*/ 112 h 617"/>
                  <a:gd name="T62" fmla="*/ 88 w 569"/>
                  <a:gd name="T63" fmla="*/ 240 h 617"/>
                  <a:gd name="T64" fmla="*/ 24 w 569"/>
                  <a:gd name="T65" fmla="*/ 280 h 617"/>
                  <a:gd name="T66" fmla="*/ 8 w 569"/>
                  <a:gd name="T67" fmla="*/ 312 h 617"/>
                  <a:gd name="T68" fmla="*/ 0 w 569"/>
                  <a:gd name="T69" fmla="*/ 376 h 617"/>
                  <a:gd name="T70" fmla="*/ 48 w 569"/>
                  <a:gd name="T71" fmla="*/ 368 h 617"/>
                  <a:gd name="T72" fmla="*/ 80 w 569"/>
                  <a:gd name="T73" fmla="*/ 392 h 617"/>
                  <a:gd name="T74" fmla="*/ 88 w 569"/>
                  <a:gd name="T75" fmla="*/ 408 h 617"/>
                  <a:gd name="T76" fmla="*/ 96 w 569"/>
                  <a:gd name="T77" fmla="*/ 448 h 617"/>
                  <a:gd name="T78" fmla="*/ 120 w 569"/>
                  <a:gd name="T79" fmla="*/ 464 h 617"/>
                  <a:gd name="T80" fmla="*/ 112 w 569"/>
                  <a:gd name="T81" fmla="*/ 504 h 617"/>
                  <a:gd name="T82" fmla="*/ 104 w 569"/>
                  <a:gd name="T83" fmla="*/ 528 h 617"/>
                  <a:gd name="T84" fmla="*/ 144 w 569"/>
                  <a:gd name="T85" fmla="*/ 560 h 617"/>
                  <a:gd name="T86" fmla="*/ 200 w 569"/>
                  <a:gd name="T87" fmla="*/ 576 h 617"/>
                  <a:gd name="T88" fmla="*/ 224 w 569"/>
                  <a:gd name="T89" fmla="*/ 568 h 617"/>
                  <a:gd name="T90" fmla="*/ 232 w 569"/>
                  <a:gd name="T91" fmla="*/ 600 h 617"/>
                  <a:gd name="T92" fmla="*/ 264 w 569"/>
                  <a:gd name="T93" fmla="*/ 592 h 617"/>
                  <a:gd name="T94" fmla="*/ 272 w 569"/>
                  <a:gd name="T95" fmla="*/ 512 h 617"/>
                  <a:gd name="T96" fmla="*/ 328 w 569"/>
                  <a:gd name="T97" fmla="*/ 504 h 617"/>
                  <a:gd name="T98" fmla="*/ 352 w 569"/>
                  <a:gd name="T99" fmla="*/ 512 h 617"/>
                  <a:gd name="T100" fmla="*/ 384 w 569"/>
                  <a:gd name="T101" fmla="*/ 512 h 617"/>
                  <a:gd name="T102" fmla="*/ 416 w 569"/>
                  <a:gd name="T103" fmla="*/ 520 h 617"/>
                  <a:gd name="T104" fmla="*/ 440 w 569"/>
                  <a:gd name="T105" fmla="*/ 504 h 617"/>
                  <a:gd name="T106" fmla="*/ 488 w 569"/>
                  <a:gd name="T107" fmla="*/ 472 h 617"/>
                  <a:gd name="T108" fmla="*/ 520 w 569"/>
                  <a:gd name="T109" fmla="*/ 464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0" name="Freeform 23">
                <a:extLst>
                  <a:ext uri="{FF2B5EF4-FFF2-40B4-BE49-F238E27FC236}">
                    <a16:creationId xmlns="" xmlns:a16="http://schemas.microsoft.com/office/drawing/2014/main" id="{F6CB76FC-BC41-4883-9E3F-B9526B1424DA}"/>
                  </a:ext>
                </a:extLst>
              </p:cNvPr>
              <p:cNvSpPr/>
              <p:nvPr/>
            </p:nvSpPr>
            <p:spPr bwMode="invGray">
              <a:xfrm>
                <a:off x="331869" y="2723278"/>
                <a:ext cx="1926318" cy="975757"/>
              </a:xfrm>
              <a:custGeom>
                <a:avLst/>
                <a:gdLst>
                  <a:gd name="T0" fmla="*/ 1184 w 1209"/>
                  <a:gd name="T1" fmla="*/ 728 h 785"/>
                  <a:gd name="T2" fmla="*/ 1160 w 1209"/>
                  <a:gd name="T3" fmla="*/ 728 h 785"/>
                  <a:gd name="T4" fmla="*/ 1160 w 1209"/>
                  <a:gd name="T5" fmla="*/ 784 h 785"/>
                  <a:gd name="T6" fmla="*/ 1112 w 1209"/>
                  <a:gd name="T7" fmla="*/ 760 h 785"/>
                  <a:gd name="T8" fmla="*/ 1088 w 1209"/>
                  <a:gd name="T9" fmla="*/ 752 h 785"/>
                  <a:gd name="T10" fmla="*/ 1024 w 1209"/>
                  <a:gd name="T11" fmla="*/ 720 h 785"/>
                  <a:gd name="T12" fmla="*/ 1040 w 1209"/>
                  <a:gd name="T13" fmla="*/ 696 h 785"/>
                  <a:gd name="T14" fmla="*/ 1032 w 1209"/>
                  <a:gd name="T15" fmla="*/ 680 h 785"/>
                  <a:gd name="T16" fmla="*/ 1000 w 1209"/>
                  <a:gd name="T17" fmla="*/ 664 h 785"/>
                  <a:gd name="T18" fmla="*/ 976 w 1209"/>
                  <a:gd name="T19" fmla="*/ 680 h 785"/>
                  <a:gd name="T20" fmla="*/ 928 w 1209"/>
                  <a:gd name="T21" fmla="*/ 648 h 785"/>
                  <a:gd name="T22" fmla="*/ 832 w 1209"/>
                  <a:gd name="T23" fmla="*/ 696 h 785"/>
                  <a:gd name="T24" fmla="*/ 808 w 1209"/>
                  <a:gd name="T25" fmla="*/ 720 h 785"/>
                  <a:gd name="T26" fmla="*/ 728 w 1209"/>
                  <a:gd name="T27" fmla="*/ 736 h 785"/>
                  <a:gd name="T28" fmla="*/ 656 w 1209"/>
                  <a:gd name="T29" fmla="*/ 712 h 785"/>
                  <a:gd name="T30" fmla="*/ 632 w 1209"/>
                  <a:gd name="T31" fmla="*/ 680 h 785"/>
                  <a:gd name="T32" fmla="*/ 584 w 1209"/>
                  <a:gd name="T33" fmla="*/ 704 h 785"/>
                  <a:gd name="T34" fmla="*/ 536 w 1209"/>
                  <a:gd name="T35" fmla="*/ 728 h 785"/>
                  <a:gd name="T36" fmla="*/ 456 w 1209"/>
                  <a:gd name="T37" fmla="*/ 672 h 785"/>
                  <a:gd name="T38" fmla="*/ 408 w 1209"/>
                  <a:gd name="T39" fmla="*/ 640 h 785"/>
                  <a:gd name="T40" fmla="*/ 360 w 1209"/>
                  <a:gd name="T41" fmla="*/ 624 h 785"/>
                  <a:gd name="T42" fmla="*/ 320 w 1209"/>
                  <a:gd name="T43" fmla="*/ 592 h 785"/>
                  <a:gd name="T44" fmla="*/ 272 w 1209"/>
                  <a:gd name="T45" fmla="*/ 520 h 785"/>
                  <a:gd name="T46" fmla="*/ 248 w 1209"/>
                  <a:gd name="T47" fmla="*/ 512 h 785"/>
                  <a:gd name="T48" fmla="*/ 208 w 1209"/>
                  <a:gd name="T49" fmla="*/ 456 h 785"/>
                  <a:gd name="T50" fmla="*/ 160 w 1209"/>
                  <a:gd name="T51" fmla="*/ 384 h 785"/>
                  <a:gd name="T52" fmla="*/ 120 w 1209"/>
                  <a:gd name="T53" fmla="*/ 408 h 785"/>
                  <a:gd name="T54" fmla="*/ 64 w 1209"/>
                  <a:gd name="T55" fmla="*/ 328 h 785"/>
                  <a:gd name="T56" fmla="*/ 32 w 1209"/>
                  <a:gd name="T57" fmla="*/ 272 h 785"/>
                  <a:gd name="T58" fmla="*/ 0 w 1209"/>
                  <a:gd name="T59" fmla="*/ 256 h 785"/>
                  <a:gd name="T60" fmla="*/ 16 w 1209"/>
                  <a:gd name="T61" fmla="*/ 176 h 785"/>
                  <a:gd name="T62" fmla="*/ 48 w 1209"/>
                  <a:gd name="T63" fmla="*/ 192 h 785"/>
                  <a:gd name="T64" fmla="*/ 80 w 1209"/>
                  <a:gd name="T65" fmla="*/ 184 h 785"/>
                  <a:gd name="T66" fmla="*/ 80 w 1209"/>
                  <a:gd name="T67" fmla="*/ 128 h 785"/>
                  <a:gd name="T68" fmla="*/ 56 w 1209"/>
                  <a:gd name="T69" fmla="*/ 96 h 785"/>
                  <a:gd name="T70" fmla="*/ 80 w 1209"/>
                  <a:gd name="T71" fmla="*/ 48 h 785"/>
                  <a:gd name="T72" fmla="*/ 152 w 1209"/>
                  <a:gd name="T73" fmla="*/ 40 h 785"/>
                  <a:gd name="T74" fmla="*/ 208 w 1209"/>
                  <a:gd name="T75" fmla="*/ 8 h 785"/>
                  <a:gd name="T76" fmla="*/ 288 w 1209"/>
                  <a:gd name="T77" fmla="*/ 16 h 785"/>
                  <a:gd name="T78" fmla="*/ 344 w 1209"/>
                  <a:gd name="T79" fmla="*/ 56 h 785"/>
                  <a:gd name="T80" fmla="*/ 432 w 1209"/>
                  <a:gd name="T81" fmla="*/ 56 h 785"/>
                  <a:gd name="T82" fmla="*/ 528 w 1209"/>
                  <a:gd name="T83" fmla="*/ 40 h 785"/>
                  <a:gd name="T84" fmla="*/ 664 w 1209"/>
                  <a:gd name="T85" fmla="*/ 56 h 785"/>
                  <a:gd name="T86" fmla="*/ 712 w 1209"/>
                  <a:gd name="T87" fmla="*/ 72 h 785"/>
                  <a:gd name="T88" fmla="*/ 704 w 1209"/>
                  <a:gd name="T89" fmla="*/ 96 h 785"/>
                  <a:gd name="T90" fmla="*/ 728 w 1209"/>
                  <a:gd name="T91" fmla="*/ 136 h 785"/>
                  <a:gd name="T92" fmla="*/ 712 w 1209"/>
                  <a:gd name="T93" fmla="*/ 184 h 785"/>
                  <a:gd name="T94" fmla="*/ 696 w 1209"/>
                  <a:gd name="T95" fmla="*/ 248 h 785"/>
                  <a:gd name="T96" fmla="*/ 736 w 1209"/>
                  <a:gd name="T97" fmla="*/ 320 h 785"/>
                  <a:gd name="T98" fmla="*/ 832 w 1209"/>
                  <a:gd name="T99" fmla="*/ 368 h 785"/>
                  <a:gd name="T100" fmla="*/ 936 w 1209"/>
                  <a:gd name="T101" fmla="*/ 416 h 785"/>
                  <a:gd name="T102" fmla="*/ 992 w 1209"/>
                  <a:gd name="T103" fmla="*/ 424 h 785"/>
                  <a:gd name="T104" fmla="*/ 1008 w 1209"/>
                  <a:gd name="T105" fmla="*/ 480 h 785"/>
                  <a:gd name="T106" fmla="*/ 1040 w 1209"/>
                  <a:gd name="T107" fmla="*/ 496 h 785"/>
                  <a:gd name="T108" fmla="*/ 1056 w 1209"/>
                  <a:gd name="T109" fmla="*/ 472 h 785"/>
                  <a:gd name="T110" fmla="*/ 1080 w 1209"/>
                  <a:gd name="T111" fmla="*/ 480 h 785"/>
                  <a:gd name="T112" fmla="*/ 1096 w 1209"/>
                  <a:gd name="T113" fmla="*/ 464 h 785"/>
                  <a:gd name="T114" fmla="*/ 1136 w 1209"/>
                  <a:gd name="T115" fmla="*/ 440 h 785"/>
                  <a:gd name="T116" fmla="*/ 1176 w 1209"/>
                  <a:gd name="T117" fmla="*/ 456 h 785"/>
                  <a:gd name="T118" fmla="*/ 1208 w 1209"/>
                  <a:gd name="T119" fmla="*/ 536 h 785"/>
                  <a:gd name="T120" fmla="*/ 1208 w 1209"/>
                  <a:gd name="T121" fmla="*/ 576 h 785"/>
                  <a:gd name="T122" fmla="*/ 1200 w 1209"/>
                  <a:gd name="T123" fmla="*/ 712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1" name="Freeform 24">
                <a:extLst>
                  <a:ext uri="{FF2B5EF4-FFF2-40B4-BE49-F238E27FC236}">
                    <a16:creationId xmlns="" xmlns:a16="http://schemas.microsoft.com/office/drawing/2014/main" id="{E6A354B0-72AE-410D-9BCE-3A9D307F7DED}"/>
                  </a:ext>
                </a:extLst>
              </p:cNvPr>
              <p:cNvSpPr/>
              <p:nvPr/>
            </p:nvSpPr>
            <p:spPr bwMode="gray">
              <a:xfrm>
                <a:off x="2141600" y="3122552"/>
                <a:ext cx="1209580" cy="786214"/>
              </a:xfrm>
              <a:custGeom>
                <a:avLst/>
                <a:gdLst>
                  <a:gd name="T0" fmla="*/ 696 w 761"/>
                  <a:gd name="T1" fmla="*/ 488 h 633"/>
                  <a:gd name="T2" fmla="*/ 672 w 761"/>
                  <a:gd name="T3" fmla="*/ 504 h 633"/>
                  <a:gd name="T4" fmla="*/ 656 w 761"/>
                  <a:gd name="T5" fmla="*/ 488 h 633"/>
                  <a:gd name="T6" fmla="*/ 608 w 761"/>
                  <a:gd name="T7" fmla="*/ 432 h 633"/>
                  <a:gd name="T8" fmla="*/ 584 w 761"/>
                  <a:gd name="T9" fmla="*/ 424 h 633"/>
                  <a:gd name="T10" fmla="*/ 552 w 761"/>
                  <a:gd name="T11" fmla="*/ 440 h 633"/>
                  <a:gd name="T12" fmla="*/ 536 w 761"/>
                  <a:gd name="T13" fmla="*/ 472 h 633"/>
                  <a:gd name="T14" fmla="*/ 512 w 761"/>
                  <a:gd name="T15" fmla="*/ 464 h 633"/>
                  <a:gd name="T16" fmla="*/ 472 w 761"/>
                  <a:gd name="T17" fmla="*/ 472 h 633"/>
                  <a:gd name="T18" fmla="*/ 504 w 761"/>
                  <a:gd name="T19" fmla="*/ 496 h 633"/>
                  <a:gd name="T20" fmla="*/ 456 w 761"/>
                  <a:gd name="T21" fmla="*/ 528 h 633"/>
                  <a:gd name="T22" fmla="*/ 416 w 761"/>
                  <a:gd name="T23" fmla="*/ 520 h 633"/>
                  <a:gd name="T24" fmla="*/ 392 w 761"/>
                  <a:gd name="T25" fmla="*/ 456 h 633"/>
                  <a:gd name="T26" fmla="*/ 360 w 761"/>
                  <a:gd name="T27" fmla="*/ 488 h 633"/>
                  <a:gd name="T28" fmla="*/ 336 w 761"/>
                  <a:gd name="T29" fmla="*/ 504 h 633"/>
                  <a:gd name="T30" fmla="*/ 296 w 761"/>
                  <a:gd name="T31" fmla="*/ 536 h 633"/>
                  <a:gd name="T32" fmla="*/ 272 w 761"/>
                  <a:gd name="T33" fmla="*/ 632 h 633"/>
                  <a:gd name="T34" fmla="*/ 248 w 761"/>
                  <a:gd name="T35" fmla="*/ 632 h 633"/>
                  <a:gd name="T36" fmla="*/ 216 w 761"/>
                  <a:gd name="T37" fmla="*/ 624 h 633"/>
                  <a:gd name="T38" fmla="*/ 200 w 761"/>
                  <a:gd name="T39" fmla="*/ 576 h 633"/>
                  <a:gd name="T40" fmla="*/ 144 w 761"/>
                  <a:gd name="T41" fmla="*/ 496 h 633"/>
                  <a:gd name="T42" fmla="*/ 128 w 761"/>
                  <a:gd name="T43" fmla="*/ 480 h 633"/>
                  <a:gd name="T44" fmla="*/ 104 w 761"/>
                  <a:gd name="T45" fmla="*/ 424 h 633"/>
                  <a:gd name="T46" fmla="*/ 80 w 761"/>
                  <a:gd name="T47" fmla="*/ 464 h 633"/>
                  <a:gd name="T48" fmla="*/ 72 w 761"/>
                  <a:gd name="T49" fmla="*/ 248 h 633"/>
                  <a:gd name="T50" fmla="*/ 72 w 761"/>
                  <a:gd name="T51" fmla="*/ 216 h 633"/>
                  <a:gd name="T52" fmla="*/ 40 w 761"/>
                  <a:gd name="T53" fmla="*/ 136 h 633"/>
                  <a:gd name="T54" fmla="*/ 0 w 761"/>
                  <a:gd name="T55" fmla="*/ 104 h 633"/>
                  <a:gd name="T56" fmla="*/ 8 w 761"/>
                  <a:gd name="T57" fmla="*/ 64 h 633"/>
                  <a:gd name="T58" fmla="*/ 16 w 761"/>
                  <a:gd name="T59" fmla="*/ 32 h 633"/>
                  <a:gd name="T60" fmla="*/ 32 w 761"/>
                  <a:gd name="T61" fmla="*/ 0 h 633"/>
                  <a:gd name="T62" fmla="*/ 64 w 761"/>
                  <a:gd name="T63" fmla="*/ 16 h 633"/>
                  <a:gd name="T64" fmla="*/ 88 w 761"/>
                  <a:gd name="T65" fmla="*/ 80 h 633"/>
                  <a:gd name="T66" fmla="*/ 128 w 761"/>
                  <a:gd name="T67" fmla="*/ 120 h 633"/>
                  <a:gd name="T68" fmla="*/ 152 w 761"/>
                  <a:gd name="T69" fmla="*/ 104 h 633"/>
                  <a:gd name="T70" fmla="*/ 176 w 761"/>
                  <a:gd name="T71" fmla="*/ 128 h 633"/>
                  <a:gd name="T72" fmla="*/ 224 w 761"/>
                  <a:gd name="T73" fmla="*/ 96 h 633"/>
                  <a:gd name="T74" fmla="*/ 288 w 761"/>
                  <a:gd name="T75" fmla="*/ 96 h 633"/>
                  <a:gd name="T76" fmla="*/ 296 w 761"/>
                  <a:gd name="T77" fmla="*/ 40 h 633"/>
                  <a:gd name="T78" fmla="*/ 320 w 761"/>
                  <a:gd name="T79" fmla="*/ 32 h 633"/>
                  <a:gd name="T80" fmla="*/ 344 w 761"/>
                  <a:gd name="T81" fmla="*/ 48 h 633"/>
                  <a:gd name="T82" fmla="*/ 400 w 761"/>
                  <a:gd name="T83" fmla="*/ 72 h 633"/>
                  <a:gd name="T84" fmla="*/ 416 w 761"/>
                  <a:gd name="T85" fmla="*/ 136 h 633"/>
                  <a:gd name="T86" fmla="*/ 472 w 761"/>
                  <a:gd name="T87" fmla="*/ 160 h 633"/>
                  <a:gd name="T88" fmla="*/ 512 w 761"/>
                  <a:gd name="T89" fmla="*/ 136 h 633"/>
                  <a:gd name="T90" fmla="*/ 552 w 761"/>
                  <a:gd name="T91" fmla="*/ 144 h 633"/>
                  <a:gd name="T92" fmla="*/ 624 w 761"/>
                  <a:gd name="T93" fmla="*/ 184 h 633"/>
                  <a:gd name="T94" fmla="*/ 704 w 761"/>
                  <a:gd name="T95" fmla="*/ 224 h 633"/>
                  <a:gd name="T96" fmla="*/ 760 w 761"/>
                  <a:gd name="T97" fmla="*/ 256 h 633"/>
                  <a:gd name="T98" fmla="*/ 744 w 761"/>
                  <a:gd name="T99" fmla="*/ 296 h 633"/>
                  <a:gd name="T100" fmla="*/ 664 w 761"/>
                  <a:gd name="T101" fmla="*/ 312 h 633"/>
                  <a:gd name="T102" fmla="*/ 648 w 761"/>
                  <a:gd name="T103" fmla="*/ 336 h 633"/>
                  <a:gd name="T104" fmla="*/ 656 w 761"/>
                  <a:gd name="T105" fmla="*/ 360 h 633"/>
                  <a:gd name="T106" fmla="*/ 656 w 761"/>
                  <a:gd name="T107" fmla="*/ 376 h 633"/>
                  <a:gd name="T108" fmla="*/ 704 w 761"/>
                  <a:gd name="T109" fmla="*/ 456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2" name="Freeform 25">
                <a:extLst>
                  <a:ext uri="{FF2B5EF4-FFF2-40B4-BE49-F238E27FC236}">
                    <a16:creationId xmlns="" xmlns:a16="http://schemas.microsoft.com/office/drawing/2014/main" id="{4ED44A8A-454D-447C-887C-D4B9CF153900}"/>
                  </a:ext>
                </a:extLst>
              </p:cNvPr>
              <p:cNvSpPr/>
              <p:nvPr/>
            </p:nvSpPr>
            <p:spPr bwMode="invGray">
              <a:xfrm>
                <a:off x="1440759" y="2575231"/>
                <a:ext cx="1249325" cy="767147"/>
              </a:xfrm>
              <a:custGeom>
                <a:avLst/>
                <a:gdLst>
                  <a:gd name="T0" fmla="*/ 672 w 785"/>
                  <a:gd name="T1" fmla="*/ 536 h 617"/>
                  <a:gd name="T2" fmla="*/ 616 w 785"/>
                  <a:gd name="T3" fmla="*/ 568 h 617"/>
                  <a:gd name="T4" fmla="*/ 592 w 785"/>
                  <a:gd name="T5" fmla="*/ 544 h 617"/>
                  <a:gd name="T6" fmla="*/ 568 w 785"/>
                  <a:gd name="T7" fmla="*/ 560 h 617"/>
                  <a:gd name="T8" fmla="*/ 528 w 785"/>
                  <a:gd name="T9" fmla="*/ 520 h 617"/>
                  <a:gd name="T10" fmla="*/ 504 w 785"/>
                  <a:gd name="T11" fmla="*/ 456 h 617"/>
                  <a:gd name="T12" fmla="*/ 472 w 785"/>
                  <a:gd name="T13" fmla="*/ 440 h 617"/>
                  <a:gd name="T14" fmla="*/ 456 w 785"/>
                  <a:gd name="T15" fmla="*/ 456 h 617"/>
                  <a:gd name="T16" fmla="*/ 464 w 785"/>
                  <a:gd name="T17" fmla="*/ 480 h 617"/>
                  <a:gd name="T18" fmla="*/ 440 w 785"/>
                  <a:gd name="T19" fmla="*/ 536 h 617"/>
                  <a:gd name="T20" fmla="*/ 456 w 785"/>
                  <a:gd name="T21" fmla="*/ 552 h 617"/>
                  <a:gd name="T22" fmla="*/ 424 w 785"/>
                  <a:gd name="T23" fmla="*/ 584 h 617"/>
                  <a:gd name="T24" fmla="*/ 400 w 785"/>
                  <a:gd name="T25" fmla="*/ 600 h 617"/>
                  <a:gd name="T26" fmla="*/ 376 w 785"/>
                  <a:gd name="T27" fmla="*/ 592 h 617"/>
                  <a:gd name="T28" fmla="*/ 368 w 785"/>
                  <a:gd name="T29" fmla="*/ 608 h 617"/>
                  <a:gd name="T30" fmla="*/ 336 w 785"/>
                  <a:gd name="T31" fmla="*/ 600 h 617"/>
                  <a:gd name="T32" fmla="*/ 320 w 785"/>
                  <a:gd name="T33" fmla="*/ 568 h 617"/>
                  <a:gd name="T34" fmla="*/ 232 w 785"/>
                  <a:gd name="T35" fmla="*/ 536 h 617"/>
                  <a:gd name="T36" fmla="*/ 136 w 785"/>
                  <a:gd name="T37" fmla="*/ 496 h 617"/>
                  <a:gd name="T38" fmla="*/ 40 w 785"/>
                  <a:gd name="T39" fmla="*/ 440 h 617"/>
                  <a:gd name="T40" fmla="*/ 0 w 785"/>
                  <a:gd name="T41" fmla="*/ 368 h 617"/>
                  <a:gd name="T42" fmla="*/ 16 w 785"/>
                  <a:gd name="T43" fmla="*/ 304 h 617"/>
                  <a:gd name="T44" fmla="*/ 32 w 785"/>
                  <a:gd name="T45" fmla="*/ 248 h 617"/>
                  <a:gd name="T46" fmla="*/ 8 w 785"/>
                  <a:gd name="T47" fmla="*/ 216 h 617"/>
                  <a:gd name="T48" fmla="*/ 48 w 785"/>
                  <a:gd name="T49" fmla="*/ 208 h 617"/>
                  <a:gd name="T50" fmla="*/ 104 w 785"/>
                  <a:gd name="T51" fmla="*/ 224 h 617"/>
                  <a:gd name="T52" fmla="*/ 96 w 785"/>
                  <a:gd name="T53" fmla="*/ 184 h 617"/>
                  <a:gd name="T54" fmla="*/ 128 w 785"/>
                  <a:gd name="T55" fmla="*/ 136 h 617"/>
                  <a:gd name="T56" fmla="*/ 88 w 785"/>
                  <a:gd name="T57" fmla="*/ 72 h 617"/>
                  <a:gd name="T58" fmla="*/ 152 w 785"/>
                  <a:gd name="T59" fmla="*/ 16 h 617"/>
                  <a:gd name="T60" fmla="*/ 288 w 785"/>
                  <a:gd name="T61" fmla="*/ 0 h 617"/>
                  <a:gd name="T62" fmla="*/ 384 w 785"/>
                  <a:gd name="T63" fmla="*/ 40 h 617"/>
                  <a:gd name="T64" fmla="*/ 456 w 785"/>
                  <a:gd name="T65" fmla="*/ 104 h 617"/>
                  <a:gd name="T66" fmla="*/ 472 w 785"/>
                  <a:gd name="T67" fmla="*/ 48 h 617"/>
                  <a:gd name="T68" fmla="*/ 528 w 785"/>
                  <a:gd name="T69" fmla="*/ 72 h 617"/>
                  <a:gd name="T70" fmla="*/ 592 w 785"/>
                  <a:gd name="T71" fmla="*/ 96 h 617"/>
                  <a:gd name="T72" fmla="*/ 656 w 785"/>
                  <a:gd name="T73" fmla="*/ 120 h 617"/>
                  <a:gd name="T74" fmla="*/ 728 w 785"/>
                  <a:gd name="T75" fmla="*/ 176 h 617"/>
                  <a:gd name="T76" fmla="*/ 768 w 785"/>
                  <a:gd name="T77" fmla="*/ 232 h 617"/>
                  <a:gd name="T78" fmla="*/ 784 w 785"/>
                  <a:gd name="T79" fmla="*/ 336 h 617"/>
                  <a:gd name="T80" fmla="*/ 752 w 785"/>
                  <a:gd name="T81" fmla="*/ 360 h 617"/>
                  <a:gd name="T82" fmla="*/ 712 w 785"/>
                  <a:gd name="T83" fmla="*/ 408 h 617"/>
                  <a:gd name="T84" fmla="*/ 736 w 785"/>
                  <a:gd name="T85" fmla="*/ 432 h 617"/>
                  <a:gd name="T86" fmla="*/ 704 w 785"/>
                  <a:gd name="T87" fmla="*/ 456 h 617"/>
                  <a:gd name="T88" fmla="*/ 656 w 785"/>
                  <a:gd name="T89" fmla="*/ 448 h 617"/>
                  <a:gd name="T90" fmla="*/ 664 w 785"/>
                  <a:gd name="T91" fmla="*/ 488 h 617"/>
                  <a:gd name="T92" fmla="*/ 712 w 785"/>
                  <a:gd name="T93" fmla="*/ 504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3" name="Freeform 26">
                <a:extLst>
                  <a:ext uri="{FF2B5EF4-FFF2-40B4-BE49-F238E27FC236}">
                    <a16:creationId xmlns="" xmlns:a16="http://schemas.microsoft.com/office/drawing/2014/main" id="{F8320750-9F20-4550-B7F7-A3610BEA0F98}"/>
                  </a:ext>
                </a:extLst>
              </p:cNvPr>
              <p:cNvSpPr/>
              <p:nvPr/>
            </p:nvSpPr>
            <p:spPr bwMode="gray">
              <a:xfrm>
                <a:off x="3706238" y="3548745"/>
                <a:ext cx="486216" cy="530498"/>
              </a:xfrm>
              <a:custGeom>
                <a:avLst/>
                <a:gdLst>
                  <a:gd name="T0" fmla="*/ 272 w 305"/>
                  <a:gd name="T1" fmla="*/ 40 h 425"/>
                  <a:gd name="T2" fmla="*/ 280 w 305"/>
                  <a:gd name="T3" fmla="*/ 72 h 425"/>
                  <a:gd name="T4" fmla="*/ 304 w 305"/>
                  <a:gd name="T5" fmla="*/ 88 h 425"/>
                  <a:gd name="T6" fmla="*/ 304 w 305"/>
                  <a:gd name="T7" fmla="*/ 136 h 425"/>
                  <a:gd name="T8" fmla="*/ 272 w 305"/>
                  <a:gd name="T9" fmla="*/ 152 h 425"/>
                  <a:gd name="T10" fmla="*/ 272 w 305"/>
                  <a:gd name="T11" fmla="*/ 160 h 425"/>
                  <a:gd name="T12" fmla="*/ 240 w 305"/>
                  <a:gd name="T13" fmla="*/ 160 h 425"/>
                  <a:gd name="T14" fmla="*/ 224 w 305"/>
                  <a:gd name="T15" fmla="*/ 176 h 425"/>
                  <a:gd name="T16" fmla="*/ 224 w 305"/>
                  <a:gd name="T17" fmla="*/ 200 h 425"/>
                  <a:gd name="T18" fmla="*/ 232 w 305"/>
                  <a:gd name="T19" fmla="*/ 208 h 425"/>
                  <a:gd name="T20" fmla="*/ 208 w 305"/>
                  <a:gd name="T21" fmla="*/ 240 h 425"/>
                  <a:gd name="T22" fmla="*/ 192 w 305"/>
                  <a:gd name="T23" fmla="*/ 240 h 425"/>
                  <a:gd name="T24" fmla="*/ 192 w 305"/>
                  <a:gd name="T25" fmla="*/ 272 h 425"/>
                  <a:gd name="T26" fmla="*/ 192 w 305"/>
                  <a:gd name="T27" fmla="*/ 280 h 425"/>
                  <a:gd name="T28" fmla="*/ 192 w 305"/>
                  <a:gd name="T29" fmla="*/ 304 h 425"/>
                  <a:gd name="T30" fmla="*/ 176 w 305"/>
                  <a:gd name="T31" fmla="*/ 320 h 425"/>
                  <a:gd name="T32" fmla="*/ 168 w 305"/>
                  <a:gd name="T33" fmla="*/ 360 h 425"/>
                  <a:gd name="T34" fmla="*/ 160 w 305"/>
                  <a:gd name="T35" fmla="*/ 384 h 425"/>
                  <a:gd name="T36" fmla="*/ 160 w 305"/>
                  <a:gd name="T37" fmla="*/ 392 h 425"/>
                  <a:gd name="T38" fmla="*/ 152 w 305"/>
                  <a:gd name="T39" fmla="*/ 416 h 425"/>
                  <a:gd name="T40" fmla="*/ 136 w 305"/>
                  <a:gd name="T41" fmla="*/ 416 h 425"/>
                  <a:gd name="T42" fmla="*/ 128 w 305"/>
                  <a:gd name="T43" fmla="*/ 408 h 425"/>
                  <a:gd name="T44" fmla="*/ 64 w 305"/>
                  <a:gd name="T45" fmla="*/ 424 h 425"/>
                  <a:gd name="T46" fmla="*/ 56 w 305"/>
                  <a:gd name="T47" fmla="*/ 416 h 425"/>
                  <a:gd name="T48" fmla="*/ 80 w 305"/>
                  <a:gd name="T49" fmla="*/ 368 h 425"/>
                  <a:gd name="T50" fmla="*/ 56 w 305"/>
                  <a:gd name="T51" fmla="*/ 360 h 425"/>
                  <a:gd name="T52" fmla="*/ 40 w 305"/>
                  <a:gd name="T53" fmla="*/ 368 h 425"/>
                  <a:gd name="T54" fmla="*/ 24 w 305"/>
                  <a:gd name="T55" fmla="*/ 360 h 425"/>
                  <a:gd name="T56" fmla="*/ 24 w 305"/>
                  <a:gd name="T57" fmla="*/ 320 h 425"/>
                  <a:gd name="T58" fmla="*/ 40 w 305"/>
                  <a:gd name="T59" fmla="*/ 312 h 425"/>
                  <a:gd name="T60" fmla="*/ 48 w 305"/>
                  <a:gd name="T61" fmla="*/ 312 h 425"/>
                  <a:gd name="T62" fmla="*/ 48 w 305"/>
                  <a:gd name="T63" fmla="*/ 288 h 425"/>
                  <a:gd name="T64" fmla="*/ 32 w 305"/>
                  <a:gd name="T65" fmla="*/ 288 h 425"/>
                  <a:gd name="T66" fmla="*/ 32 w 305"/>
                  <a:gd name="T67" fmla="*/ 272 h 425"/>
                  <a:gd name="T68" fmla="*/ 16 w 305"/>
                  <a:gd name="T69" fmla="*/ 264 h 425"/>
                  <a:gd name="T70" fmla="*/ 16 w 305"/>
                  <a:gd name="T71" fmla="*/ 216 h 425"/>
                  <a:gd name="T72" fmla="*/ 0 w 305"/>
                  <a:gd name="T73" fmla="*/ 200 h 425"/>
                  <a:gd name="T74" fmla="*/ 8 w 305"/>
                  <a:gd name="T75" fmla="*/ 176 h 425"/>
                  <a:gd name="T76" fmla="*/ 32 w 305"/>
                  <a:gd name="T77" fmla="*/ 152 h 425"/>
                  <a:gd name="T78" fmla="*/ 32 w 305"/>
                  <a:gd name="T79" fmla="*/ 128 h 425"/>
                  <a:gd name="T80" fmla="*/ 24 w 305"/>
                  <a:gd name="T81" fmla="*/ 120 h 425"/>
                  <a:gd name="T82" fmla="*/ 32 w 305"/>
                  <a:gd name="T83" fmla="*/ 104 h 425"/>
                  <a:gd name="T84" fmla="*/ 16 w 305"/>
                  <a:gd name="T85" fmla="*/ 80 h 425"/>
                  <a:gd name="T86" fmla="*/ 32 w 305"/>
                  <a:gd name="T87" fmla="*/ 64 h 425"/>
                  <a:gd name="T88" fmla="*/ 56 w 305"/>
                  <a:gd name="T89" fmla="*/ 56 h 425"/>
                  <a:gd name="T90" fmla="*/ 112 w 305"/>
                  <a:gd name="T91" fmla="*/ 24 h 425"/>
                  <a:gd name="T92" fmla="*/ 144 w 305"/>
                  <a:gd name="T93" fmla="*/ 8 h 425"/>
                  <a:gd name="T94" fmla="*/ 168 w 305"/>
                  <a:gd name="T95" fmla="*/ 8 h 425"/>
                  <a:gd name="T96" fmla="*/ 184 w 305"/>
                  <a:gd name="T97" fmla="*/ 0 h 425"/>
                  <a:gd name="T98" fmla="*/ 192 w 305"/>
                  <a:gd name="T99" fmla="*/ 8 h 425"/>
                  <a:gd name="T100" fmla="*/ 184 w 305"/>
                  <a:gd name="T101" fmla="*/ 16 h 425"/>
                  <a:gd name="T102" fmla="*/ 184 w 305"/>
                  <a:gd name="T103" fmla="*/ 32 h 425"/>
                  <a:gd name="T104" fmla="*/ 208 w 305"/>
                  <a:gd name="T105" fmla="*/ 32 h 425"/>
                  <a:gd name="T106" fmla="*/ 208 w 305"/>
                  <a:gd name="T107" fmla="*/ 16 h 425"/>
                  <a:gd name="T108" fmla="*/ 216 w 305"/>
                  <a:gd name="T109" fmla="*/ 0 h 425"/>
                  <a:gd name="T110" fmla="*/ 232 w 305"/>
                  <a:gd name="T111" fmla="*/ 16 h 425"/>
                  <a:gd name="T112" fmla="*/ 240 w 305"/>
                  <a:gd name="T113" fmla="*/ 32 h 425"/>
                  <a:gd name="T114" fmla="*/ 272 w 305"/>
                  <a:gd name="T115" fmla="*/ 32 h 425"/>
                  <a:gd name="T116" fmla="*/ 272 w 305"/>
                  <a:gd name="T117" fmla="*/ 40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C00000"/>
              </a:solid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4" name="Freeform 27">
                <a:extLst>
                  <a:ext uri="{FF2B5EF4-FFF2-40B4-BE49-F238E27FC236}">
                    <a16:creationId xmlns="" xmlns:a16="http://schemas.microsoft.com/office/drawing/2014/main" id="{E0080A07-2563-46EB-99CE-CA5289E4BE9C}"/>
                  </a:ext>
                </a:extLst>
              </p:cNvPr>
              <p:cNvSpPr/>
              <p:nvPr/>
            </p:nvSpPr>
            <p:spPr bwMode="gray">
              <a:xfrm>
                <a:off x="3221345" y="3548745"/>
                <a:ext cx="561732" cy="520404"/>
              </a:xfrm>
              <a:custGeom>
                <a:avLst/>
                <a:gdLst>
                  <a:gd name="T0" fmla="*/ 336 w 353"/>
                  <a:gd name="T1" fmla="*/ 104 h 417"/>
                  <a:gd name="T2" fmla="*/ 344 w 353"/>
                  <a:gd name="T3" fmla="*/ 128 h 417"/>
                  <a:gd name="T4" fmla="*/ 312 w 353"/>
                  <a:gd name="T5" fmla="*/ 176 h 417"/>
                  <a:gd name="T6" fmla="*/ 320 w 353"/>
                  <a:gd name="T7" fmla="*/ 216 h 417"/>
                  <a:gd name="T8" fmla="*/ 320 w 353"/>
                  <a:gd name="T9" fmla="*/ 264 h 417"/>
                  <a:gd name="T10" fmla="*/ 328 w 353"/>
                  <a:gd name="T11" fmla="*/ 288 h 417"/>
                  <a:gd name="T12" fmla="*/ 352 w 353"/>
                  <a:gd name="T13" fmla="*/ 312 h 417"/>
                  <a:gd name="T14" fmla="*/ 328 w 353"/>
                  <a:gd name="T15" fmla="*/ 320 h 417"/>
                  <a:gd name="T16" fmla="*/ 320 w 353"/>
                  <a:gd name="T17" fmla="*/ 368 h 417"/>
                  <a:gd name="T18" fmla="*/ 272 w 353"/>
                  <a:gd name="T19" fmla="*/ 400 h 417"/>
                  <a:gd name="T20" fmla="*/ 224 w 353"/>
                  <a:gd name="T21" fmla="*/ 376 h 417"/>
                  <a:gd name="T22" fmla="*/ 216 w 353"/>
                  <a:gd name="T23" fmla="*/ 408 h 417"/>
                  <a:gd name="T24" fmla="*/ 192 w 353"/>
                  <a:gd name="T25" fmla="*/ 416 h 417"/>
                  <a:gd name="T26" fmla="*/ 168 w 353"/>
                  <a:gd name="T27" fmla="*/ 384 h 417"/>
                  <a:gd name="T28" fmla="*/ 152 w 353"/>
                  <a:gd name="T29" fmla="*/ 400 h 417"/>
                  <a:gd name="T30" fmla="*/ 144 w 353"/>
                  <a:gd name="T31" fmla="*/ 352 h 417"/>
                  <a:gd name="T32" fmla="*/ 152 w 353"/>
                  <a:gd name="T33" fmla="*/ 312 h 417"/>
                  <a:gd name="T34" fmla="*/ 144 w 353"/>
                  <a:gd name="T35" fmla="*/ 288 h 417"/>
                  <a:gd name="T36" fmla="*/ 96 w 353"/>
                  <a:gd name="T37" fmla="*/ 312 h 417"/>
                  <a:gd name="T38" fmla="*/ 64 w 353"/>
                  <a:gd name="T39" fmla="*/ 304 h 417"/>
                  <a:gd name="T40" fmla="*/ 32 w 353"/>
                  <a:gd name="T41" fmla="*/ 312 h 417"/>
                  <a:gd name="T42" fmla="*/ 24 w 353"/>
                  <a:gd name="T43" fmla="*/ 304 h 417"/>
                  <a:gd name="T44" fmla="*/ 16 w 353"/>
                  <a:gd name="T45" fmla="*/ 264 h 417"/>
                  <a:gd name="T46" fmla="*/ 24 w 353"/>
                  <a:gd name="T47" fmla="*/ 240 h 417"/>
                  <a:gd name="T48" fmla="*/ 0 w 353"/>
                  <a:gd name="T49" fmla="*/ 224 h 417"/>
                  <a:gd name="T50" fmla="*/ 24 w 353"/>
                  <a:gd name="T51" fmla="*/ 168 h 417"/>
                  <a:gd name="T52" fmla="*/ 24 w 353"/>
                  <a:gd name="T53" fmla="*/ 136 h 417"/>
                  <a:gd name="T54" fmla="*/ 24 w 353"/>
                  <a:gd name="T55" fmla="*/ 120 h 417"/>
                  <a:gd name="T56" fmla="*/ 48 w 353"/>
                  <a:gd name="T57" fmla="*/ 32 h 417"/>
                  <a:gd name="T58" fmla="*/ 104 w 353"/>
                  <a:gd name="T59" fmla="*/ 40 h 417"/>
                  <a:gd name="T60" fmla="*/ 112 w 353"/>
                  <a:gd name="T61" fmla="*/ 0 h 417"/>
                  <a:gd name="T62" fmla="*/ 184 w 353"/>
                  <a:gd name="T63" fmla="*/ 16 h 417"/>
                  <a:gd name="T64" fmla="*/ 248 w 353"/>
                  <a:gd name="T65" fmla="*/ 40 h 417"/>
                  <a:gd name="T66" fmla="*/ 288 w 353"/>
                  <a:gd name="T67" fmla="*/ 32 h 417"/>
                  <a:gd name="T68" fmla="*/ 304 w 353"/>
                  <a:gd name="T69" fmla="*/ 80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5" name="Freeform 28">
                <a:extLst>
                  <a:ext uri="{FF2B5EF4-FFF2-40B4-BE49-F238E27FC236}">
                    <a16:creationId xmlns="" xmlns:a16="http://schemas.microsoft.com/office/drawing/2014/main" id="{57AA9F0E-1A0B-4262-BEDB-FDB4F9ACF6CB}"/>
                  </a:ext>
                </a:extLst>
              </p:cNvPr>
              <p:cNvSpPr/>
              <p:nvPr/>
            </p:nvSpPr>
            <p:spPr bwMode="gray">
              <a:xfrm>
                <a:off x="3172327" y="3252653"/>
                <a:ext cx="777681" cy="397032"/>
              </a:xfrm>
              <a:custGeom>
                <a:avLst/>
                <a:gdLst>
                  <a:gd name="T0" fmla="*/ 488 w 489"/>
                  <a:gd name="T1" fmla="*/ 248 h 321"/>
                  <a:gd name="T2" fmla="*/ 448 w 489"/>
                  <a:gd name="T3" fmla="*/ 264 h 321"/>
                  <a:gd name="T4" fmla="*/ 392 w 489"/>
                  <a:gd name="T5" fmla="*/ 296 h 321"/>
                  <a:gd name="T6" fmla="*/ 368 w 489"/>
                  <a:gd name="T7" fmla="*/ 304 h 321"/>
                  <a:gd name="T8" fmla="*/ 352 w 489"/>
                  <a:gd name="T9" fmla="*/ 320 h 321"/>
                  <a:gd name="T10" fmla="*/ 328 w 489"/>
                  <a:gd name="T11" fmla="*/ 320 h 321"/>
                  <a:gd name="T12" fmla="*/ 336 w 489"/>
                  <a:gd name="T13" fmla="*/ 272 h 321"/>
                  <a:gd name="T14" fmla="*/ 320 w 489"/>
                  <a:gd name="T15" fmla="*/ 272 h 321"/>
                  <a:gd name="T16" fmla="*/ 288 w 489"/>
                  <a:gd name="T17" fmla="*/ 288 h 321"/>
                  <a:gd name="T18" fmla="*/ 280 w 489"/>
                  <a:gd name="T19" fmla="*/ 280 h 321"/>
                  <a:gd name="T20" fmla="*/ 240 w 489"/>
                  <a:gd name="T21" fmla="*/ 280 h 321"/>
                  <a:gd name="T22" fmla="*/ 224 w 489"/>
                  <a:gd name="T23" fmla="*/ 256 h 321"/>
                  <a:gd name="T24" fmla="*/ 184 w 489"/>
                  <a:gd name="T25" fmla="*/ 256 h 321"/>
                  <a:gd name="T26" fmla="*/ 144 w 489"/>
                  <a:gd name="T27" fmla="*/ 240 h 321"/>
                  <a:gd name="T28" fmla="*/ 128 w 489"/>
                  <a:gd name="T29" fmla="*/ 248 h 321"/>
                  <a:gd name="T30" fmla="*/ 136 w 489"/>
                  <a:gd name="T31" fmla="*/ 280 h 321"/>
                  <a:gd name="T32" fmla="*/ 112 w 489"/>
                  <a:gd name="T33" fmla="*/ 272 h 321"/>
                  <a:gd name="T34" fmla="*/ 80 w 489"/>
                  <a:gd name="T35" fmla="*/ 272 h 321"/>
                  <a:gd name="T36" fmla="*/ 48 w 489"/>
                  <a:gd name="T37" fmla="*/ 320 h 321"/>
                  <a:gd name="T38" fmla="*/ 8 w 489"/>
                  <a:gd name="T39" fmla="*/ 272 h 321"/>
                  <a:gd name="T40" fmla="*/ 0 w 489"/>
                  <a:gd name="T41" fmla="*/ 272 h 321"/>
                  <a:gd name="T42" fmla="*/ 8 w 489"/>
                  <a:gd name="T43" fmla="*/ 256 h 321"/>
                  <a:gd name="T44" fmla="*/ 16 w 489"/>
                  <a:gd name="T45" fmla="*/ 248 h 321"/>
                  <a:gd name="T46" fmla="*/ 0 w 489"/>
                  <a:gd name="T47" fmla="*/ 232 h 321"/>
                  <a:gd name="T48" fmla="*/ 0 w 489"/>
                  <a:gd name="T49" fmla="*/ 224 h 321"/>
                  <a:gd name="T50" fmla="*/ 16 w 489"/>
                  <a:gd name="T51" fmla="*/ 208 h 321"/>
                  <a:gd name="T52" fmla="*/ 72 w 489"/>
                  <a:gd name="T53" fmla="*/ 208 h 321"/>
                  <a:gd name="T54" fmla="*/ 96 w 489"/>
                  <a:gd name="T55" fmla="*/ 192 h 321"/>
                  <a:gd name="T56" fmla="*/ 112 w 489"/>
                  <a:gd name="T57" fmla="*/ 184 h 321"/>
                  <a:gd name="T58" fmla="*/ 112 w 489"/>
                  <a:gd name="T59" fmla="*/ 160 h 321"/>
                  <a:gd name="T60" fmla="*/ 80 w 489"/>
                  <a:gd name="T61" fmla="*/ 120 h 321"/>
                  <a:gd name="T62" fmla="*/ 72 w 489"/>
                  <a:gd name="T63" fmla="*/ 80 h 321"/>
                  <a:gd name="T64" fmla="*/ 88 w 489"/>
                  <a:gd name="T65" fmla="*/ 56 h 321"/>
                  <a:gd name="T66" fmla="*/ 88 w 489"/>
                  <a:gd name="T67" fmla="*/ 40 h 321"/>
                  <a:gd name="T68" fmla="*/ 72 w 489"/>
                  <a:gd name="T69" fmla="*/ 8 h 321"/>
                  <a:gd name="T70" fmla="*/ 128 w 489"/>
                  <a:gd name="T71" fmla="*/ 8 h 321"/>
                  <a:gd name="T72" fmla="*/ 144 w 489"/>
                  <a:gd name="T73" fmla="*/ 16 h 321"/>
                  <a:gd name="T74" fmla="*/ 168 w 489"/>
                  <a:gd name="T75" fmla="*/ 0 h 321"/>
                  <a:gd name="T76" fmla="*/ 208 w 489"/>
                  <a:gd name="T77" fmla="*/ 72 h 321"/>
                  <a:gd name="T78" fmla="*/ 280 w 489"/>
                  <a:gd name="T79" fmla="*/ 72 h 321"/>
                  <a:gd name="T80" fmla="*/ 296 w 489"/>
                  <a:gd name="T81" fmla="*/ 80 h 321"/>
                  <a:gd name="T82" fmla="*/ 312 w 489"/>
                  <a:gd name="T83" fmla="*/ 72 h 321"/>
                  <a:gd name="T84" fmla="*/ 336 w 489"/>
                  <a:gd name="T85" fmla="*/ 88 h 321"/>
                  <a:gd name="T86" fmla="*/ 336 w 489"/>
                  <a:gd name="T87" fmla="*/ 112 h 321"/>
                  <a:gd name="T88" fmla="*/ 352 w 489"/>
                  <a:gd name="T89" fmla="*/ 128 h 321"/>
                  <a:gd name="T90" fmla="*/ 360 w 489"/>
                  <a:gd name="T91" fmla="*/ 112 h 321"/>
                  <a:gd name="T92" fmla="*/ 376 w 489"/>
                  <a:gd name="T93" fmla="*/ 128 h 321"/>
                  <a:gd name="T94" fmla="*/ 408 w 489"/>
                  <a:gd name="T95" fmla="*/ 128 h 321"/>
                  <a:gd name="T96" fmla="*/ 416 w 489"/>
                  <a:gd name="T97" fmla="*/ 120 h 321"/>
                  <a:gd name="T98" fmla="*/ 464 w 489"/>
                  <a:gd name="T99" fmla="*/ 152 h 321"/>
                  <a:gd name="T100" fmla="*/ 472 w 489"/>
                  <a:gd name="T101" fmla="*/ 192 h 321"/>
                  <a:gd name="T102" fmla="*/ 472 w 489"/>
                  <a:gd name="T103" fmla="*/ 216 h 321"/>
                  <a:gd name="T104" fmla="*/ 488 w 489"/>
                  <a:gd name="T105" fmla="*/ 248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6" name="Freeform 29">
                <a:extLst>
                  <a:ext uri="{FF2B5EF4-FFF2-40B4-BE49-F238E27FC236}">
                    <a16:creationId xmlns="" xmlns:a16="http://schemas.microsoft.com/office/drawing/2014/main" id="{13BC56AC-5EB5-42D5-842B-E03BE000822E}"/>
                  </a:ext>
                </a:extLst>
              </p:cNvPr>
              <p:cNvSpPr/>
              <p:nvPr/>
            </p:nvSpPr>
            <p:spPr bwMode="gray">
              <a:xfrm>
                <a:off x="3795002" y="3112459"/>
                <a:ext cx="484891" cy="478906"/>
              </a:xfrm>
              <a:custGeom>
                <a:avLst/>
                <a:gdLst>
                  <a:gd name="T0" fmla="*/ 88 w 305"/>
                  <a:gd name="T1" fmla="*/ 0 h 385"/>
                  <a:gd name="T2" fmla="*/ 128 w 305"/>
                  <a:gd name="T3" fmla="*/ 32 h 385"/>
                  <a:gd name="T4" fmla="*/ 176 w 305"/>
                  <a:gd name="T5" fmla="*/ 64 h 385"/>
                  <a:gd name="T6" fmla="*/ 200 w 305"/>
                  <a:gd name="T7" fmla="*/ 96 h 385"/>
                  <a:gd name="T8" fmla="*/ 240 w 305"/>
                  <a:gd name="T9" fmla="*/ 136 h 385"/>
                  <a:gd name="T10" fmla="*/ 272 w 305"/>
                  <a:gd name="T11" fmla="*/ 144 h 385"/>
                  <a:gd name="T12" fmla="*/ 248 w 305"/>
                  <a:gd name="T13" fmla="*/ 144 h 385"/>
                  <a:gd name="T14" fmla="*/ 232 w 305"/>
                  <a:gd name="T15" fmla="*/ 176 h 385"/>
                  <a:gd name="T16" fmla="*/ 248 w 305"/>
                  <a:gd name="T17" fmla="*/ 224 h 385"/>
                  <a:gd name="T18" fmla="*/ 288 w 305"/>
                  <a:gd name="T19" fmla="*/ 248 h 385"/>
                  <a:gd name="T20" fmla="*/ 288 w 305"/>
                  <a:gd name="T21" fmla="*/ 296 h 385"/>
                  <a:gd name="T22" fmla="*/ 280 w 305"/>
                  <a:gd name="T23" fmla="*/ 320 h 385"/>
                  <a:gd name="T24" fmla="*/ 264 w 305"/>
                  <a:gd name="T25" fmla="*/ 312 h 385"/>
                  <a:gd name="T26" fmla="*/ 272 w 305"/>
                  <a:gd name="T27" fmla="*/ 344 h 385"/>
                  <a:gd name="T28" fmla="*/ 264 w 305"/>
                  <a:gd name="T29" fmla="*/ 360 h 385"/>
                  <a:gd name="T30" fmla="*/ 224 w 305"/>
                  <a:gd name="T31" fmla="*/ 384 h 385"/>
                  <a:gd name="T32" fmla="*/ 184 w 305"/>
                  <a:gd name="T33" fmla="*/ 384 h 385"/>
                  <a:gd name="T34" fmla="*/ 152 w 305"/>
                  <a:gd name="T35" fmla="*/ 368 h 385"/>
                  <a:gd name="T36" fmla="*/ 128 w 305"/>
                  <a:gd name="T37" fmla="*/ 384 h 385"/>
                  <a:gd name="T38" fmla="*/ 136 w 305"/>
                  <a:gd name="T39" fmla="*/ 360 h 385"/>
                  <a:gd name="T40" fmla="*/ 120 w 305"/>
                  <a:gd name="T41" fmla="*/ 368 h 385"/>
                  <a:gd name="T42" fmla="*/ 80 w 305"/>
                  <a:gd name="T43" fmla="*/ 312 h 385"/>
                  <a:gd name="T44" fmla="*/ 72 w 305"/>
                  <a:gd name="T45" fmla="*/ 264 h 385"/>
                  <a:gd name="T46" fmla="*/ 72 w 305"/>
                  <a:gd name="T47" fmla="*/ 216 h 385"/>
                  <a:gd name="T48" fmla="*/ 72 w 305"/>
                  <a:gd name="T49" fmla="*/ 160 h 385"/>
                  <a:gd name="T50" fmla="*/ 24 w 305"/>
                  <a:gd name="T51" fmla="*/ 152 h 385"/>
                  <a:gd name="T52" fmla="*/ 0 w 305"/>
                  <a:gd name="T53" fmla="*/ 136 h 385"/>
                  <a:gd name="T54" fmla="*/ 32 w 305"/>
                  <a:gd name="T55" fmla="*/ 120 h 385"/>
                  <a:gd name="T56" fmla="*/ 40 w 305"/>
                  <a:gd name="T57" fmla="*/ 40 h 385"/>
                  <a:gd name="T58" fmla="*/ 72 w 305"/>
                  <a:gd name="T59" fmla="*/ 56 h 385"/>
                  <a:gd name="T60" fmla="*/ 104 w 305"/>
                  <a:gd name="T61" fmla="*/ 48 h 385"/>
                  <a:gd name="T62" fmla="*/ 80 w 305"/>
                  <a:gd name="T63" fmla="*/ 1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7" name="Freeform 30">
                <a:extLst>
                  <a:ext uri="{FF2B5EF4-FFF2-40B4-BE49-F238E27FC236}">
                    <a16:creationId xmlns="" xmlns:a16="http://schemas.microsoft.com/office/drawing/2014/main" id="{BF327046-A390-446C-B65D-3974C4617604}"/>
                  </a:ext>
                </a:extLst>
              </p:cNvPr>
              <p:cNvSpPr/>
              <p:nvPr/>
            </p:nvSpPr>
            <p:spPr bwMode="gray">
              <a:xfrm>
                <a:off x="3363103" y="2963292"/>
                <a:ext cx="600154" cy="447503"/>
              </a:xfrm>
              <a:custGeom>
                <a:avLst/>
                <a:gdLst>
                  <a:gd name="T0" fmla="*/ 200 w 377"/>
                  <a:gd name="T1" fmla="*/ 8 h 361"/>
                  <a:gd name="T2" fmla="*/ 248 w 377"/>
                  <a:gd name="T3" fmla="*/ 0 h 361"/>
                  <a:gd name="T4" fmla="*/ 264 w 377"/>
                  <a:gd name="T5" fmla="*/ 16 h 361"/>
                  <a:gd name="T6" fmla="*/ 304 w 377"/>
                  <a:gd name="T7" fmla="*/ 24 h 361"/>
                  <a:gd name="T8" fmla="*/ 320 w 377"/>
                  <a:gd name="T9" fmla="*/ 16 h 361"/>
                  <a:gd name="T10" fmla="*/ 336 w 377"/>
                  <a:gd name="T11" fmla="*/ 16 h 361"/>
                  <a:gd name="T12" fmla="*/ 280 w 377"/>
                  <a:gd name="T13" fmla="*/ 64 h 361"/>
                  <a:gd name="T14" fmla="*/ 272 w 377"/>
                  <a:gd name="T15" fmla="*/ 88 h 361"/>
                  <a:gd name="T16" fmla="*/ 280 w 377"/>
                  <a:gd name="T17" fmla="*/ 96 h 361"/>
                  <a:gd name="T18" fmla="*/ 288 w 377"/>
                  <a:gd name="T19" fmla="*/ 96 h 361"/>
                  <a:gd name="T20" fmla="*/ 320 w 377"/>
                  <a:gd name="T21" fmla="*/ 128 h 361"/>
                  <a:gd name="T22" fmla="*/ 352 w 377"/>
                  <a:gd name="T23" fmla="*/ 128 h 361"/>
                  <a:gd name="T24" fmla="*/ 352 w 377"/>
                  <a:gd name="T25" fmla="*/ 144 h 361"/>
                  <a:gd name="T26" fmla="*/ 376 w 377"/>
                  <a:gd name="T27" fmla="*/ 152 h 361"/>
                  <a:gd name="T28" fmla="*/ 376 w 377"/>
                  <a:gd name="T29" fmla="*/ 168 h 361"/>
                  <a:gd name="T30" fmla="*/ 352 w 377"/>
                  <a:gd name="T31" fmla="*/ 192 h 361"/>
                  <a:gd name="T32" fmla="*/ 352 w 377"/>
                  <a:gd name="T33" fmla="*/ 176 h 361"/>
                  <a:gd name="T34" fmla="*/ 328 w 377"/>
                  <a:gd name="T35" fmla="*/ 160 h 361"/>
                  <a:gd name="T36" fmla="*/ 312 w 377"/>
                  <a:gd name="T37" fmla="*/ 160 h 361"/>
                  <a:gd name="T38" fmla="*/ 312 w 377"/>
                  <a:gd name="T39" fmla="*/ 208 h 361"/>
                  <a:gd name="T40" fmla="*/ 304 w 377"/>
                  <a:gd name="T41" fmla="*/ 240 h 361"/>
                  <a:gd name="T42" fmla="*/ 280 w 377"/>
                  <a:gd name="T43" fmla="*/ 240 h 361"/>
                  <a:gd name="T44" fmla="*/ 272 w 377"/>
                  <a:gd name="T45" fmla="*/ 248 h 361"/>
                  <a:gd name="T46" fmla="*/ 288 w 377"/>
                  <a:gd name="T47" fmla="*/ 256 h 361"/>
                  <a:gd name="T48" fmla="*/ 296 w 377"/>
                  <a:gd name="T49" fmla="*/ 272 h 361"/>
                  <a:gd name="T50" fmla="*/ 320 w 377"/>
                  <a:gd name="T51" fmla="*/ 288 h 361"/>
                  <a:gd name="T52" fmla="*/ 344 w 377"/>
                  <a:gd name="T53" fmla="*/ 280 h 361"/>
                  <a:gd name="T54" fmla="*/ 352 w 377"/>
                  <a:gd name="T55" fmla="*/ 336 h 361"/>
                  <a:gd name="T56" fmla="*/ 304 w 377"/>
                  <a:gd name="T57" fmla="*/ 360 h 361"/>
                  <a:gd name="T58" fmla="*/ 296 w 377"/>
                  <a:gd name="T59" fmla="*/ 352 h 361"/>
                  <a:gd name="T60" fmla="*/ 288 w 377"/>
                  <a:gd name="T61" fmla="*/ 360 h 361"/>
                  <a:gd name="T62" fmla="*/ 256 w 377"/>
                  <a:gd name="T63" fmla="*/ 360 h 361"/>
                  <a:gd name="T64" fmla="*/ 240 w 377"/>
                  <a:gd name="T65" fmla="*/ 344 h 361"/>
                  <a:gd name="T66" fmla="*/ 232 w 377"/>
                  <a:gd name="T67" fmla="*/ 360 h 361"/>
                  <a:gd name="T68" fmla="*/ 216 w 377"/>
                  <a:gd name="T69" fmla="*/ 344 h 361"/>
                  <a:gd name="T70" fmla="*/ 216 w 377"/>
                  <a:gd name="T71" fmla="*/ 320 h 361"/>
                  <a:gd name="T72" fmla="*/ 192 w 377"/>
                  <a:gd name="T73" fmla="*/ 304 h 361"/>
                  <a:gd name="T74" fmla="*/ 176 w 377"/>
                  <a:gd name="T75" fmla="*/ 312 h 361"/>
                  <a:gd name="T76" fmla="*/ 160 w 377"/>
                  <a:gd name="T77" fmla="*/ 304 h 361"/>
                  <a:gd name="T78" fmla="*/ 88 w 377"/>
                  <a:gd name="T79" fmla="*/ 296 h 361"/>
                  <a:gd name="T80" fmla="*/ 48 w 377"/>
                  <a:gd name="T81" fmla="*/ 232 h 361"/>
                  <a:gd name="T82" fmla="*/ 16 w 377"/>
                  <a:gd name="T83" fmla="*/ 184 h 361"/>
                  <a:gd name="T84" fmla="*/ 0 w 377"/>
                  <a:gd name="T85" fmla="*/ 128 h 361"/>
                  <a:gd name="T86" fmla="*/ 32 w 377"/>
                  <a:gd name="T87" fmla="*/ 128 h 361"/>
                  <a:gd name="T88" fmla="*/ 112 w 377"/>
                  <a:gd name="T89" fmla="*/ 80 h 361"/>
                  <a:gd name="T90" fmla="*/ 136 w 377"/>
                  <a:gd name="T91" fmla="*/ 80 h 361"/>
                  <a:gd name="T92" fmla="*/ 168 w 377"/>
                  <a:gd name="T93" fmla="*/ 80 h 361"/>
                  <a:gd name="T94" fmla="*/ 192 w 377"/>
                  <a:gd name="T95" fmla="*/ 48 h 361"/>
                  <a:gd name="T96" fmla="*/ 200 w 377"/>
                  <a:gd name="T97" fmla="*/ 8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8" name="Freeform 31">
                <a:extLst>
                  <a:ext uri="{FF2B5EF4-FFF2-40B4-BE49-F238E27FC236}">
                    <a16:creationId xmlns="" xmlns:a16="http://schemas.microsoft.com/office/drawing/2014/main" id="{7341D7F6-C09A-4BFD-B63D-0F759EAD1F9B}"/>
                  </a:ext>
                </a:extLst>
              </p:cNvPr>
              <p:cNvSpPr/>
              <p:nvPr/>
            </p:nvSpPr>
            <p:spPr bwMode="invGray">
              <a:xfrm>
                <a:off x="3351181" y="2556165"/>
                <a:ext cx="396127" cy="568630"/>
              </a:xfrm>
              <a:custGeom>
                <a:avLst/>
                <a:gdLst>
                  <a:gd name="T0" fmla="*/ 208 w 249"/>
                  <a:gd name="T1" fmla="*/ 336 h 457"/>
                  <a:gd name="T2" fmla="*/ 200 w 249"/>
                  <a:gd name="T3" fmla="*/ 376 h 457"/>
                  <a:gd name="T4" fmla="*/ 176 w 249"/>
                  <a:gd name="T5" fmla="*/ 408 h 457"/>
                  <a:gd name="T6" fmla="*/ 136 w 249"/>
                  <a:gd name="T7" fmla="*/ 400 h 457"/>
                  <a:gd name="T8" fmla="*/ 80 w 249"/>
                  <a:gd name="T9" fmla="*/ 432 h 457"/>
                  <a:gd name="T10" fmla="*/ 40 w 249"/>
                  <a:gd name="T11" fmla="*/ 456 h 457"/>
                  <a:gd name="T12" fmla="*/ 8 w 249"/>
                  <a:gd name="T13" fmla="*/ 456 h 457"/>
                  <a:gd name="T14" fmla="*/ 0 w 249"/>
                  <a:gd name="T15" fmla="*/ 448 h 457"/>
                  <a:gd name="T16" fmla="*/ 16 w 249"/>
                  <a:gd name="T17" fmla="*/ 384 h 457"/>
                  <a:gd name="T18" fmla="*/ 24 w 249"/>
                  <a:gd name="T19" fmla="*/ 368 h 457"/>
                  <a:gd name="T20" fmla="*/ 8 w 249"/>
                  <a:gd name="T21" fmla="*/ 328 h 457"/>
                  <a:gd name="T22" fmla="*/ 16 w 249"/>
                  <a:gd name="T23" fmla="*/ 264 h 457"/>
                  <a:gd name="T24" fmla="*/ 24 w 249"/>
                  <a:gd name="T25" fmla="*/ 224 h 457"/>
                  <a:gd name="T26" fmla="*/ 32 w 249"/>
                  <a:gd name="T27" fmla="*/ 208 h 457"/>
                  <a:gd name="T28" fmla="*/ 16 w 249"/>
                  <a:gd name="T29" fmla="*/ 192 h 457"/>
                  <a:gd name="T30" fmla="*/ 32 w 249"/>
                  <a:gd name="T31" fmla="*/ 160 h 457"/>
                  <a:gd name="T32" fmla="*/ 56 w 249"/>
                  <a:gd name="T33" fmla="*/ 112 h 457"/>
                  <a:gd name="T34" fmla="*/ 56 w 249"/>
                  <a:gd name="T35" fmla="*/ 80 h 457"/>
                  <a:gd name="T36" fmla="*/ 72 w 249"/>
                  <a:gd name="T37" fmla="*/ 80 h 457"/>
                  <a:gd name="T38" fmla="*/ 120 w 249"/>
                  <a:gd name="T39" fmla="*/ 24 h 457"/>
                  <a:gd name="T40" fmla="*/ 144 w 249"/>
                  <a:gd name="T41" fmla="*/ 16 h 457"/>
                  <a:gd name="T42" fmla="*/ 168 w 249"/>
                  <a:gd name="T43" fmla="*/ 0 h 457"/>
                  <a:gd name="T44" fmla="*/ 176 w 249"/>
                  <a:gd name="T45" fmla="*/ 8 h 457"/>
                  <a:gd name="T46" fmla="*/ 216 w 249"/>
                  <a:gd name="T47" fmla="*/ 0 h 457"/>
                  <a:gd name="T48" fmla="*/ 240 w 249"/>
                  <a:gd name="T49" fmla="*/ 24 h 457"/>
                  <a:gd name="T50" fmla="*/ 216 w 249"/>
                  <a:gd name="T51" fmla="*/ 32 h 457"/>
                  <a:gd name="T52" fmla="*/ 208 w 249"/>
                  <a:gd name="T53" fmla="*/ 48 h 457"/>
                  <a:gd name="T54" fmla="*/ 240 w 249"/>
                  <a:gd name="T55" fmla="*/ 48 h 457"/>
                  <a:gd name="T56" fmla="*/ 248 w 249"/>
                  <a:gd name="T57" fmla="*/ 88 h 457"/>
                  <a:gd name="T58" fmla="*/ 232 w 249"/>
                  <a:gd name="T59" fmla="*/ 120 h 457"/>
                  <a:gd name="T60" fmla="*/ 216 w 249"/>
                  <a:gd name="T61" fmla="*/ 104 h 457"/>
                  <a:gd name="T62" fmla="*/ 192 w 249"/>
                  <a:gd name="T63" fmla="*/ 120 h 457"/>
                  <a:gd name="T64" fmla="*/ 200 w 249"/>
                  <a:gd name="T65" fmla="*/ 136 h 457"/>
                  <a:gd name="T66" fmla="*/ 184 w 249"/>
                  <a:gd name="T67" fmla="*/ 160 h 457"/>
                  <a:gd name="T68" fmla="*/ 224 w 249"/>
                  <a:gd name="T69" fmla="*/ 216 h 457"/>
                  <a:gd name="T70" fmla="*/ 192 w 249"/>
                  <a:gd name="T71" fmla="*/ 304 h 457"/>
                  <a:gd name="T72" fmla="*/ 208 w 249"/>
                  <a:gd name="T73" fmla="*/ 33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29" name="Freeform 32">
                <a:extLst>
                  <a:ext uri="{FF2B5EF4-FFF2-40B4-BE49-F238E27FC236}">
                    <a16:creationId xmlns="" xmlns:a16="http://schemas.microsoft.com/office/drawing/2014/main" id="{7AEF3488-1016-4575-AF3A-C55E9F830CBF}"/>
                  </a:ext>
                </a:extLst>
              </p:cNvPr>
              <p:cNvSpPr/>
              <p:nvPr/>
            </p:nvSpPr>
            <p:spPr bwMode="gray">
              <a:xfrm>
                <a:off x="2929882" y="2654863"/>
                <a:ext cx="511389" cy="755931"/>
              </a:xfrm>
              <a:custGeom>
                <a:avLst/>
                <a:gdLst>
                  <a:gd name="T0" fmla="*/ 320 w 321"/>
                  <a:gd name="T1" fmla="*/ 480 h 609"/>
                  <a:gd name="T2" fmla="*/ 296 w 321"/>
                  <a:gd name="T3" fmla="*/ 496 h 609"/>
                  <a:gd name="T4" fmla="*/ 280 w 321"/>
                  <a:gd name="T5" fmla="*/ 488 h 609"/>
                  <a:gd name="T6" fmla="*/ 224 w 321"/>
                  <a:gd name="T7" fmla="*/ 488 h 609"/>
                  <a:gd name="T8" fmla="*/ 240 w 321"/>
                  <a:gd name="T9" fmla="*/ 520 h 609"/>
                  <a:gd name="T10" fmla="*/ 224 w 321"/>
                  <a:gd name="T11" fmla="*/ 560 h 609"/>
                  <a:gd name="T12" fmla="*/ 232 w 321"/>
                  <a:gd name="T13" fmla="*/ 608 h 609"/>
                  <a:gd name="T14" fmla="*/ 200 w 321"/>
                  <a:gd name="T15" fmla="*/ 600 h 609"/>
                  <a:gd name="T16" fmla="*/ 152 w 321"/>
                  <a:gd name="T17" fmla="*/ 568 h 609"/>
                  <a:gd name="T18" fmla="*/ 96 w 321"/>
                  <a:gd name="T19" fmla="*/ 552 h 609"/>
                  <a:gd name="T20" fmla="*/ 56 w 321"/>
                  <a:gd name="T21" fmla="*/ 520 h 609"/>
                  <a:gd name="T22" fmla="*/ 16 w 321"/>
                  <a:gd name="T23" fmla="*/ 520 h 609"/>
                  <a:gd name="T24" fmla="*/ 16 w 321"/>
                  <a:gd name="T25" fmla="*/ 512 h 609"/>
                  <a:gd name="T26" fmla="*/ 0 w 321"/>
                  <a:gd name="T27" fmla="*/ 504 h 609"/>
                  <a:gd name="T28" fmla="*/ 8 w 321"/>
                  <a:gd name="T29" fmla="*/ 496 h 609"/>
                  <a:gd name="T30" fmla="*/ 8 w 321"/>
                  <a:gd name="T31" fmla="*/ 472 h 609"/>
                  <a:gd name="T32" fmla="*/ 0 w 321"/>
                  <a:gd name="T33" fmla="*/ 464 h 609"/>
                  <a:gd name="T34" fmla="*/ 16 w 321"/>
                  <a:gd name="T35" fmla="*/ 456 h 609"/>
                  <a:gd name="T36" fmla="*/ 48 w 321"/>
                  <a:gd name="T37" fmla="*/ 456 h 609"/>
                  <a:gd name="T38" fmla="*/ 48 w 321"/>
                  <a:gd name="T39" fmla="*/ 344 h 609"/>
                  <a:gd name="T40" fmla="*/ 88 w 321"/>
                  <a:gd name="T41" fmla="*/ 344 h 609"/>
                  <a:gd name="T42" fmla="*/ 88 w 321"/>
                  <a:gd name="T43" fmla="*/ 360 h 609"/>
                  <a:gd name="T44" fmla="*/ 112 w 321"/>
                  <a:gd name="T45" fmla="*/ 360 h 609"/>
                  <a:gd name="T46" fmla="*/ 112 w 321"/>
                  <a:gd name="T47" fmla="*/ 328 h 609"/>
                  <a:gd name="T48" fmla="*/ 160 w 321"/>
                  <a:gd name="T49" fmla="*/ 328 h 609"/>
                  <a:gd name="T50" fmla="*/ 168 w 321"/>
                  <a:gd name="T51" fmla="*/ 280 h 609"/>
                  <a:gd name="T52" fmla="*/ 168 w 321"/>
                  <a:gd name="T53" fmla="*/ 248 h 609"/>
                  <a:gd name="T54" fmla="*/ 144 w 321"/>
                  <a:gd name="T55" fmla="*/ 232 h 609"/>
                  <a:gd name="T56" fmla="*/ 112 w 321"/>
                  <a:gd name="T57" fmla="*/ 208 h 609"/>
                  <a:gd name="T58" fmla="*/ 96 w 321"/>
                  <a:gd name="T59" fmla="*/ 184 h 609"/>
                  <a:gd name="T60" fmla="*/ 104 w 321"/>
                  <a:gd name="T61" fmla="*/ 144 h 609"/>
                  <a:gd name="T62" fmla="*/ 120 w 321"/>
                  <a:gd name="T63" fmla="*/ 128 h 609"/>
                  <a:gd name="T64" fmla="*/ 144 w 321"/>
                  <a:gd name="T65" fmla="*/ 144 h 609"/>
                  <a:gd name="T66" fmla="*/ 176 w 321"/>
                  <a:gd name="T67" fmla="*/ 144 h 609"/>
                  <a:gd name="T68" fmla="*/ 184 w 321"/>
                  <a:gd name="T69" fmla="*/ 120 h 609"/>
                  <a:gd name="T70" fmla="*/ 200 w 321"/>
                  <a:gd name="T71" fmla="*/ 120 h 609"/>
                  <a:gd name="T72" fmla="*/ 192 w 321"/>
                  <a:gd name="T73" fmla="*/ 88 h 609"/>
                  <a:gd name="T74" fmla="*/ 248 w 321"/>
                  <a:gd name="T75" fmla="*/ 32 h 609"/>
                  <a:gd name="T76" fmla="*/ 248 w 321"/>
                  <a:gd name="T77" fmla="*/ 16 h 609"/>
                  <a:gd name="T78" fmla="*/ 280 w 321"/>
                  <a:gd name="T79" fmla="*/ 16 h 609"/>
                  <a:gd name="T80" fmla="*/ 288 w 321"/>
                  <a:gd name="T81" fmla="*/ 24 h 609"/>
                  <a:gd name="T82" fmla="*/ 296 w 321"/>
                  <a:gd name="T83" fmla="*/ 8 h 609"/>
                  <a:gd name="T84" fmla="*/ 304 w 321"/>
                  <a:gd name="T85" fmla="*/ 0 h 609"/>
                  <a:gd name="T86" fmla="*/ 320 w 321"/>
                  <a:gd name="T87" fmla="*/ 24 h 609"/>
                  <a:gd name="T88" fmla="*/ 320 w 321"/>
                  <a:gd name="T89" fmla="*/ 32 h 609"/>
                  <a:gd name="T90" fmla="*/ 280 w 321"/>
                  <a:gd name="T91" fmla="*/ 112 h 609"/>
                  <a:gd name="T92" fmla="*/ 296 w 321"/>
                  <a:gd name="T93" fmla="*/ 128 h 609"/>
                  <a:gd name="T94" fmla="*/ 280 w 321"/>
                  <a:gd name="T95" fmla="*/ 184 h 609"/>
                  <a:gd name="T96" fmla="*/ 272 w 321"/>
                  <a:gd name="T97" fmla="*/ 248 h 609"/>
                  <a:gd name="T98" fmla="*/ 288 w 321"/>
                  <a:gd name="T99" fmla="*/ 288 h 609"/>
                  <a:gd name="T100" fmla="*/ 264 w 321"/>
                  <a:gd name="T101" fmla="*/ 360 h 609"/>
                  <a:gd name="T102" fmla="*/ 272 w 321"/>
                  <a:gd name="T103" fmla="*/ 376 h 609"/>
                  <a:gd name="T104" fmla="*/ 288 w 321"/>
                  <a:gd name="T105" fmla="*/ 432 h 609"/>
                  <a:gd name="T106" fmla="*/ 320 w 321"/>
                  <a:gd name="T107" fmla="*/ 480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0" name="Freeform 33">
                <a:extLst>
                  <a:ext uri="{FF2B5EF4-FFF2-40B4-BE49-F238E27FC236}">
                    <a16:creationId xmlns="" xmlns:a16="http://schemas.microsoft.com/office/drawing/2014/main" id="{25CD4A9F-33C1-44AE-A3BD-0C18889C4B62}"/>
                  </a:ext>
                </a:extLst>
              </p:cNvPr>
              <p:cNvSpPr/>
              <p:nvPr/>
            </p:nvSpPr>
            <p:spPr bwMode="invGray">
              <a:xfrm>
                <a:off x="2834491" y="2664957"/>
                <a:ext cx="279541" cy="389182"/>
              </a:xfrm>
              <a:custGeom>
                <a:avLst/>
                <a:gdLst>
                  <a:gd name="T0" fmla="*/ 176 w 177"/>
                  <a:gd name="T1" fmla="*/ 120 h 313"/>
                  <a:gd name="T2" fmla="*/ 160 w 177"/>
                  <a:gd name="T3" fmla="*/ 104 h 313"/>
                  <a:gd name="T4" fmla="*/ 120 w 177"/>
                  <a:gd name="T5" fmla="*/ 88 h 313"/>
                  <a:gd name="T6" fmla="*/ 136 w 177"/>
                  <a:gd name="T7" fmla="*/ 32 h 313"/>
                  <a:gd name="T8" fmla="*/ 128 w 177"/>
                  <a:gd name="T9" fmla="*/ 0 h 313"/>
                  <a:gd name="T10" fmla="*/ 72 w 177"/>
                  <a:gd name="T11" fmla="*/ 56 h 313"/>
                  <a:gd name="T12" fmla="*/ 64 w 177"/>
                  <a:gd name="T13" fmla="*/ 112 h 313"/>
                  <a:gd name="T14" fmla="*/ 40 w 177"/>
                  <a:gd name="T15" fmla="*/ 120 h 313"/>
                  <a:gd name="T16" fmla="*/ 8 w 177"/>
                  <a:gd name="T17" fmla="*/ 144 h 313"/>
                  <a:gd name="T18" fmla="*/ 0 w 177"/>
                  <a:gd name="T19" fmla="*/ 168 h 313"/>
                  <a:gd name="T20" fmla="*/ 40 w 177"/>
                  <a:gd name="T21" fmla="*/ 192 h 313"/>
                  <a:gd name="T22" fmla="*/ 40 w 177"/>
                  <a:gd name="T23" fmla="*/ 224 h 313"/>
                  <a:gd name="T24" fmla="*/ 48 w 177"/>
                  <a:gd name="T25" fmla="*/ 240 h 313"/>
                  <a:gd name="T26" fmla="*/ 40 w 177"/>
                  <a:gd name="T27" fmla="*/ 264 h 313"/>
                  <a:gd name="T28" fmla="*/ 48 w 177"/>
                  <a:gd name="T29" fmla="*/ 280 h 313"/>
                  <a:gd name="T30" fmla="*/ 96 w 177"/>
                  <a:gd name="T31" fmla="*/ 312 h 313"/>
                  <a:gd name="T32" fmla="*/ 112 w 177"/>
                  <a:gd name="T33" fmla="*/ 312 h 313"/>
                  <a:gd name="T34" fmla="*/ 112 w 177"/>
                  <a:gd name="T35" fmla="*/ 296 h 313"/>
                  <a:gd name="T36" fmla="*/ 128 w 177"/>
                  <a:gd name="T37" fmla="*/ 272 h 313"/>
                  <a:gd name="T38" fmla="*/ 120 w 177"/>
                  <a:gd name="T39" fmla="*/ 240 h 313"/>
                  <a:gd name="T40" fmla="*/ 112 w 177"/>
                  <a:gd name="T41" fmla="*/ 240 h 313"/>
                  <a:gd name="T42" fmla="*/ 104 w 177"/>
                  <a:gd name="T43" fmla="*/ 208 h 313"/>
                  <a:gd name="T44" fmla="*/ 120 w 177"/>
                  <a:gd name="T45" fmla="*/ 208 h 313"/>
                  <a:gd name="T46" fmla="*/ 120 w 177"/>
                  <a:gd name="T47" fmla="*/ 176 h 313"/>
                  <a:gd name="T48" fmla="*/ 136 w 177"/>
                  <a:gd name="T49" fmla="*/ 176 h 313"/>
                  <a:gd name="T50" fmla="*/ 152 w 177"/>
                  <a:gd name="T51" fmla="*/ 184 h 313"/>
                  <a:gd name="T52" fmla="*/ 160 w 177"/>
                  <a:gd name="T53" fmla="*/ 136 h 313"/>
                  <a:gd name="T54" fmla="*/ 176 w 177"/>
                  <a:gd name="T55" fmla="*/ 120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1" name="Freeform 34">
                <a:extLst>
                  <a:ext uri="{FF2B5EF4-FFF2-40B4-BE49-F238E27FC236}">
                    <a16:creationId xmlns="" xmlns:a16="http://schemas.microsoft.com/office/drawing/2014/main" id="{9C63C616-B56A-4A90-A134-D0D9BDD48B2B}"/>
                  </a:ext>
                </a:extLst>
              </p:cNvPr>
              <p:cNvSpPr/>
              <p:nvPr/>
            </p:nvSpPr>
            <p:spPr bwMode="invGray">
              <a:xfrm>
                <a:off x="1834237" y="2278018"/>
                <a:ext cx="1364586" cy="1044173"/>
              </a:xfrm>
              <a:custGeom>
                <a:avLst/>
                <a:gdLst>
                  <a:gd name="T0" fmla="*/ 632 w 857"/>
                  <a:gd name="T1" fmla="*/ 480 h 841"/>
                  <a:gd name="T2" fmla="*/ 672 w 857"/>
                  <a:gd name="T3" fmla="*/ 536 h 841"/>
                  <a:gd name="T4" fmla="*/ 672 w 857"/>
                  <a:gd name="T5" fmla="*/ 568 h 841"/>
                  <a:gd name="T6" fmla="*/ 736 w 857"/>
                  <a:gd name="T7" fmla="*/ 624 h 841"/>
                  <a:gd name="T8" fmla="*/ 744 w 857"/>
                  <a:gd name="T9" fmla="*/ 600 h 841"/>
                  <a:gd name="T10" fmla="*/ 752 w 857"/>
                  <a:gd name="T11" fmla="*/ 552 h 841"/>
                  <a:gd name="T12" fmla="*/ 736 w 857"/>
                  <a:gd name="T13" fmla="*/ 520 h 841"/>
                  <a:gd name="T14" fmla="*/ 752 w 857"/>
                  <a:gd name="T15" fmla="*/ 488 h 841"/>
                  <a:gd name="T16" fmla="*/ 800 w 857"/>
                  <a:gd name="T17" fmla="*/ 512 h 841"/>
                  <a:gd name="T18" fmla="*/ 856 w 857"/>
                  <a:gd name="T19" fmla="*/ 552 h 841"/>
                  <a:gd name="T20" fmla="*/ 800 w 857"/>
                  <a:gd name="T21" fmla="*/ 632 h 841"/>
                  <a:gd name="T22" fmla="*/ 776 w 857"/>
                  <a:gd name="T23" fmla="*/ 664 h 841"/>
                  <a:gd name="T24" fmla="*/ 736 w 857"/>
                  <a:gd name="T25" fmla="*/ 648 h 841"/>
                  <a:gd name="T26" fmla="*/ 704 w 857"/>
                  <a:gd name="T27" fmla="*/ 752 h 841"/>
                  <a:gd name="T28" fmla="*/ 696 w 857"/>
                  <a:gd name="T29" fmla="*/ 776 h 841"/>
                  <a:gd name="T30" fmla="*/ 688 w 857"/>
                  <a:gd name="T31" fmla="*/ 808 h 841"/>
                  <a:gd name="T32" fmla="*/ 632 w 857"/>
                  <a:gd name="T33" fmla="*/ 840 h 841"/>
                  <a:gd name="T34" fmla="*/ 592 w 857"/>
                  <a:gd name="T35" fmla="*/ 760 h 841"/>
                  <a:gd name="T36" fmla="*/ 576 w 857"/>
                  <a:gd name="T37" fmla="*/ 752 h 841"/>
                  <a:gd name="T38" fmla="*/ 528 w 857"/>
                  <a:gd name="T39" fmla="*/ 696 h 841"/>
                  <a:gd name="T40" fmla="*/ 496 w 857"/>
                  <a:gd name="T41" fmla="*/ 712 h 841"/>
                  <a:gd name="T42" fmla="*/ 488 w 857"/>
                  <a:gd name="T43" fmla="*/ 728 h 841"/>
                  <a:gd name="T44" fmla="*/ 480 w 857"/>
                  <a:gd name="T45" fmla="*/ 776 h 841"/>
                  <a:gd name="T46" fmla="*/ 464 w 857"/>
                  <a:gd name="T47" fmla="*/ 744 h 841"/>
                  <a:gd name="T48" fmla="*/ 416 w 857"/>
                  <a:gd name="T49" fmla="*/ 728 h 841"/>
                  <a:gd name="T50" fmla="*/ 408 w 857"/>
                  <a:gd name="T51" fmla="*/ 688 h 841"/>
                  <a:gd name="T52" fmla="*/ 456 w 857"/>
                  <a:gd name="T53" fmla="*/ 696 h 841"/>
                  <a:gd name="T54" fmla="*/ 488 w 857"/>
                  <a:gd name="T55" fmla="*/ 672 h 841"/>
                  <a:gd name="T56" fmla="*/ 464 w 857"/>
                  <a:gd name="T57" fmla="*/ 640 h 841"/>
                  <a:gd name="T58" fmla="*/ 504 w 857"/>
                  <a:gd name="T59" fmla="*/ 600 h 841"/>
                  <a:gd name="T60" fmla="*/ 536 w 857"/>
                  <a:gd name="T61" fmla="*/ 568 h 841"/>
                  <a:gd name="T62" fmla="*/ 480 w 857"/>
                  <a:gd name="T63" fmla="*/ 408 h 841"/>
                  <a:gd name="T64" fmla="*/ 408 w 857"/>
                  <a:gd name="T65" fmla="*/ 360 h 841"/>
                  <a:gd name="T66" fmla="*/ 344 w 857"/>
                  <a:gd name="T67" fmla="*/ 336 h 841"/>
                  <a:gd name="T68" fmla="*/ 280 w 857"/>
                  <a:gd name="T69" fmla="*/ 312 h 841"/>
                  <a:gd name="T70" fmla="*/ 208 w 857"/>
                  <a:gd name="T71" fmla="*/ 336 h 841"/>
                  <a:gd name="T72" fmla="*/ 48 w 857"/>
                  <a:gd name="T73" fmla="*/ 240 h 841"/>
                  <a:gd name="T74" fmla="*/ 8 w 857"/>
                  <a:gd name="T75" fmla="*/ 160 h 841"/>
                  <a:gd name="T76" fmla="*/ 48 w 857"/>
                  <a:gd name="T77" fmla="*/ 152 h 841"/>
                  <a:gd name="T78" fmla="*/ 112 w 857"/>
                  <a:gd name="T79" fmla="*/ 96 h 841"/>
                  <a:gd name="T80" fmla="*/ 136 w 857"/>
                  <a:gd name="T81" fmla="*/ 64 h 841"/>
                  <a:gd name="T82" fmla="*/ 216 w 857"/>
                  <a:gd name="T83" fmla="*/ 32 h 841"/>
                  <a:gd name="T84" fmla="*/ 232 w 857"/>
                  <a:gd name="T85" fmla="*/ 0 h 841"/>
                  <a:gd name="T86" fmla="*/ 288 w 857"/>
                  <a:gd name="T87" fmla="*/ 72 h 841"/>
                  <a:gd name="T88" fmla="*/ 296 w 857"/>
                  <a:gd name="T89" fmla="*/ 128 h 841"/>
                  <a:gd name="T90" fmla="*/ 312 w 857"/>
                  <a:gd name="T91" fmla="*/ 176 h 841"/>
                  <a:gd name="T92" fmla="*/ 336 w 857"/>
                  <a:gd name="T93" fmla="*/ 192 h 841"/>
                  <a:gd name="T94" fmla="*/ 408 w 857"/>
                  <a:gd name="T95" fmla="*/ 176 h 841"/>
                  <a:gd name="T96" fmla="*/ 408 w 857"/>
                  <a:gd name="T97" fmla="*/ 216 h 841"/>
                  <a:gd name="T98" fmla="*/ 384 w 857"/>
                  <a:gd name="T99" fmla="*/ 256 h 841"/>
                  <a:gd name="T100" fmla="*/ 432 w 857"/>
                  <a:gd name="T101" fmla="*/ 328 h 841"/>
                  <a:gd name="T102" fmla="*/ 496 w 857"/>
                  <a:gd name="T103" fmla="*/ 344 h 841"/>
                  <a:gd name="T104" fmla="*/ 528 w 857"/>
                  <a:gd name="T105" fmla="*/ 320 h 841"/>
                  <a:gd name="T106" fmla="*/ 584 w 857"/>
                  <a:gd name="T107" fmla="*/ 320 h 841"/>
                  <a:gd name="T108" fmla="*/ 624 w 857"/>
                  <a:gd name="T109" fmla="*/ 336 h 841"/>
                  <a:gd name="T110" fmla="*/ 576 w 857"/>
                  <a:gd name="T111" fmla="*/ 392 h 841"/>
                  <a:gd name="T112" fmla="*/ 600 w 857"/>
                  <a:gd name="T113" fmla="*/ 45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2" name="Freeform 35">
                <a:extLst>
                  <a:ext uri="{FF2B5EF4-FFF2-40B4-BE49-F238E27FC236}">
                    <a16:creationId xmlns="" xmlns:a16="http://schemas.microsoft.com/office/drawing/2014/main" id="{759D17B2-1B8B-4B63-9D53-A3061DDE6255}"/>
                  </a:ext>
                </a:extLst>
              </p:cNvPr>
              <p:cNvSpPr/>
              <p:nvPr/>
            </p:nvSpPr>
            <p:spPr bwMode="invGray">
              <a:xfrm>
                <a:off x="2267460" y="1313478"/>
                <a:ext cx="2266802" cy="1542144"/>
              </a:xfrm>
              <a:custGeom>
                <a:avLst/>
                <a:gdLst>
                  <a:gd name="T0" fmla="*/ 16 w 1425"/>
                  <a:gd name="T1" fmla="*/ 896 h 1241"/>
                  <a:gd name="T2" fmla="*/ 64 w 1425"/>
                  <a:gd name="T3" fmla="*/ 968 h 1241"/>
                  <a:gd name="T4" fmla="*/ 136 w 1425"/>
                  <a:gd name="T5" fmla="*/ 976 h 1241"/>
                  <a:gd name="T6" fmla="*/ 112 w 1425"/>
                  <a:gd name="T7" fmla="*/ 1032 h 1241"/>
                  <a:gd name="T8" fmla="*/ 216 w 1425"/>
                  <a:gd name="T9" fmla="*/ 1128 h 1241"/>
                  <a:gd name="T10" fmla="*/ 256 w 1425"/>
                  <a:gd name="T11" fmla="*/ 1096 h 1241"/>
                  <a:gd name="T12" fmla="*/ 352 w 1425"/>
                  <a:gd name="T13" fmla="*/ 1104 h 1241"/>
                  <a:gd name="T14" fmla="*/ 328 w 1425"/>
                  <a:gd name="T15" fmla="*/ 1240 h 1241"/>
                  <a:gd name="T16" fmla="*/ 424 w 1425"/>
                  <a:gd name="T17" fmla="*/ 1200 h 1241"/>
                  <a:gd name="T18" fmla="*/ 496 w 1425"/>
                  <a:gd name="T19" fmla="*/ 1112 h 1241"/>
                  <a:gd name="T20" fmla="*/ 560 w 1425"/>
                  <a:gd name="T21" fmla="*/ 1224 h 1241"/>
                  <a:gd name="T22" fmla="*/ 600 w 1425"/>
                  <a:gd name="T23" fmla="*/ 1200 h 1241"/>
                  <a:gd name="T24" fmla="*/ 664 w 1425"/>
                  <a:gd name="T25" fmla="*/ 1112 h 1241"/>
                  <a:gd name="T26" fmla="*/ 704 w 1425"/>
                  <a:gd name="T27" fmla="*/ 1096 h 1241"/>
                  <a:gd name="T28" fmla="*/ 736 w 1425"/>
                  <a:gd name="T29" fmla="*/ 1096 h 1241"/>
                  <a:gd name="T30" fmla="*/ 800 w 1425"/>
                  <a:gd name="T31" fmla="*/ 1024 h 1241"/>
                  <a:gd name="T32" fmla="*/ 864 w 1425"/>
                  <a:gd name="T33" fmla="*/ 1008 h 1241"/>
                  <a:gd name="T34" fmla="*/ 896 w 1425"/>
                  <a:gd name="T35" fmla="*/ 920 h 1241"/>
                  <a:gd name="T36" fmla="*/ 944 w 1425"/>
                  <a:gd name="T37" fmla="*/ 912 h 1241"/>
                  <a:gd name="T38" fmla="*/ 1008 w 1425"/>
                  <a:gd name="T39" fmla="*/ 872 h 1241"/>
                  <a:gd name="T40" fmla="*/ 1088 w 1425"/>
                  <a:gd name="T41" fmla="*/ 824 h 1241"/>
                  <a:gd name="T42" fmla="*/ 1128 w 1425"/>
                  <a:gd name="T43" fmla="*/ 920 h 1241"/>
                  <a:gd name="T44" fmla="*/ 1176 w 1425"/>
                  <a:gd name="T45" fmla="*/ 888 h 1241"/>
                  <a:gd name="T46" fmla="*/ 1176 w 1425"/>
                  <a:gd name="T47" fmla="*/ 840 h 1241"/>
                  <a:gd name="T48" fmla="*/ 1352 w 1425"/>
                  <a:gd name="T49" fmla="*/ 784 h 1241"/>
                  <a:gd name="T50" fmla="*/ 1376 w 1425"/>
                  <a:gd name="T51" fmla="*/ 728 h 1241"/>
                  <a:gd name="T52" fmla="*/ 1312 w 1425"/>
                  <a:gd name="T53" fmla="*/ 672 h 1241"/>
                  <a:gd name="T54" fmla="*/ 1264 w 1425"/>
                  <a:gd name="T55" fmla="*/ 560 h 1241"/>
                  <a:gd name="T56" fmla="*/ 1336 w 1425"/>
                  <a:gd name="T57" fmla="*/ 560 h 1241"/>
                  <a:gd name="T58" fmla="*/ 1352 w 1425"/>
                  <a:gd name="T59" fmla="*/ 472 h 1241"/>
                  <a:gd name="T60" fmla="*/ 1296 w 1425"/>
                  <a:gd name="T61" fmla="*/ 432 h 1241"/>
                  <a:gd name="T62" fmla="*/ 1392 w 1425"/>
                  <a:gd name="T63" fmla="*/ 296 h 1241"/>
                  <a:gd name="T64" fmla="*/ 1424 w 1425"/>
                  <a:gd name="T65" fmla="*/ 128 h 1241"/>
                  <a:gd name="T66" fmla="*/ 1344 w 1425"/>
                  <a:gd name="T67" fmla="*/ 128 h 1241"/>
                  <a:gd name="T68" fmla="*/ 1264 w 1425"/>
                  <a:gd name="T69" fmla="*/ 72 h 1241"/>
                  <a:gd name="T70" fmla="*/ 1192 w 1425"/>
                  <a:gd name="T71" fmla="*/ 64 h 1241"/>
                  <a:gd name="T72" fmla="*/ 1168 w 1425"/>
                  <a:gd name="T73" fmla="*/ 0 h 1241"/>
                  <a:gd name="T74" fmla="*/ 1160 w 1425"/>
                  <a:gd name="T75" fmla="*/ 64 h 1241"/>
                  <a:gd name="T76" fmla="*/ 1128 w 1425"/>
                  <a:gd name="T77" fmla="*/ 168 h 1241"/>
                  <a:gd name="T78" fmla="*/ 1120 w 1425"/>
                  <a:gd name="T79" fmla="*/ 240 h 1241"/>
                  <a:gd name="T80" fmla="*/ 992 w 1425"/>
                  <a:gd name="T81" fmla="*/ 280 h 1241"/>
                  <a:gd name="T82" fmla="*/ 992 w 1425"/>
                  <a:gd name="T83" fmla="*/ 432 h 1241"/>
                  <a:gd name="T84" fmla="*/ 1056 w 1425"/>
                  <a:gd name="T85" fmla="*/ 416 h 1241"/>
                  <a:gd name="T86" fmla="*/ 1136 w 1425"/>
                  <a:gd name="T87" fmla="*/ 448 h 1241"/>
                  <a:gd name="T88" fmla="*/ 1136 w 1425"/>
                  <a:gd name="T89" fmla="*/ 504 h 1241"/>
                  <a:gd name="T90" fmla="*/ 1040 w 1425"/>
                  <a:gd name="T91" fmla="*/ 536 h 1241"/>
                  <a:gd name="T92" fmla="*/ 992 w 1425"/>
                  <a:gd name="T93" fmla="*/ 592 h 1241"/>
                  <a:gd name="T94" fmla="*/ 864 w 1425"/>
                  <a:gd name="T95" fmla="*/ 664 h 1241"/>
                  <a:gd name="T96" fmla="*/ 760 w 1425"/>
                  <a:gd name="T97" fmla="*/ 648 h 1241"/>
                  <a:gd name="T98" fmla="*/ 768 w 1425"/>
                  <a:gd name="T99" fmla="*/ 752 h 1241"/>
                  <a:gd name="T100" fmla="*/ 640 w 1425"/>
                  <a:gd name="T101" fmla="*/ 848 h 1241"/>
                  <a:gd name="T102" fmla="*/ 456 w 1425"/>
                  <a:gd name="T103" fmla="*/ 880 h 1241"/>
                  <a:gd name="T104" fmla="*/ 352 w 1425"/>
                  <a:gd name="T105" fmla="*/ 888 h 1241"/>
                  <a:gd name="T106" fmla="*/ 248 w 1425"/>
                  <a:gd name="T107" fmla="*/ 864 h 1241"/>
                  <a:gd name="T108" fmla="*/ 96 w 1425"/>
                  <a:gd name="T109" fmla="*/ 81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3" name="Freeform 36">
                <a:extLst>
                  <a:ext uri="{FF2B5EF4-FFF2-40B4-BE49-F238E27FC236}">
                    <a16:creationId xmlns="" xmlns:a16="http://schemas.microsoft.com/office/drawing/2014/main" id="{2D2187E8-1BD9-45E0-8901-91389ABEF377}"/>
                  </a:ext>
                </a:extLst>
              </p:cNvPr>
              <p:cNvSpPr/>
              <p:nvPr/>
            </p:nvSpPr>
            <p:spPr bwMode="invGray">
              <a:xfrm>
                <a:off x="179512" y="1572557"/>
                <a:ext cx="2025682" cy="1283064"/>
              </a:xfrm>
              <a:custGeom>
                <a:avLst/>
                <a:gdLst>
                  <a:gd name="T0" fmla="*/ 1256 w 1273"/>
                  <a:gd name="T1" fmla="*/ 576 h 1033"/>
                  <a:gd name="T2" fmla="*/ 1240 w 1273"/>
                  <a:gd name="T3" fmla="*/ 632 h 1033"/>
                  <a:gd name="T4" fmla="*/ 1176 w 1273"/>
                  <a:gd name="T5" fmla="*/ 632 h 1033"/>
                  <a:gd name="T6" fmla="*/ 1152 w 1273"/>
                  <a:gd name="T7" fmla="*/ 664 h 1033"/>
                  <a:gd name="T8" fmla="*/ 1080 w 1273"/>
                  <a:gd name="T9" fmla="*/ 720 h 1033"/>
                  <a:gd name="T10" fmla="*/ 1048 w 1273"/>
                  <a:gd name="T11" fmla="*/ 728 h 1033"/>
                  <a:gd name="T12" fmla="*/ 936 w 1273"/>
                  <a:gd name="T13" fmla="*/ 824 h 1033"/>
                  <a:gd name="T14" fmla="*/ 880 w 1273"/>
                  <a:gd name="T15" fmla="*/ 880 h 1033"/>
                  <a:gd name="T16" fmla="*/ 920 w 1273"/>
                  <a:gd name="T17" fmla="*/ 944 h 1033"/>
                  <a:gd name="T18" fmla="*/ 888 w 1273"/>
                  <a:gd name="T19" fmla="*/ 992 h 1033"/>
                  <a:gd name="T20" fmla="*/ 896 w 1273"/>
                  <a:gd name="T21" fmla="*/ 1032 h 1033"/>
                  <a:gd name="T22" fmla="*/ 840 w 1273"/>
                  <a:gd name="T23" fmla="*/ 1016 h 1033"/>
                  <a:gd name="T24" fmla="*/ 808 w 1273"/>
                  <a:gd name="T25" fmla="*/ 1000 h 1033"/>
                  <a:gd name="T26" fmla="*/ 736 w 1273"/>
                  <a:gd name="T27" fmla="*/ 960 h 1033"/>
                  <a:gd name="T28" fmla="*/ 600 w 1273"/>
                  <a:gd name="T29" fmla="*/ 984 h 1033"/>
                  <a:gd name="T30" fmla="*/ 512 w 1273"/>
                  <a:gd name="T31" fmla="*/ 992 h 1033"/>
                  <a:gd name="T32" fmla="*/ 432 w 1273"/>
                  <a:gd name="T33" fmla="*/ 952 h 1033"/>
                  <a:gd name="T34" fmla="*/ 368 w 1273"/>
                  <a:gd name="T35" fmla="*/ 960 h 1033"/>
                  <a:gd name="T36" fmla="*/ 272 w 1273"/>
                  <a:gd name="T37" fmla="*/ 928 h 1033"/>
                  <a:gd name="T38" fmla="*/ 216 w 1273"/>
                  <a:gd name="T39" fmla="*/ 984 h 1033"/>
                  <a:gd name="T40" fmla="*/ 152 w 1273"/>
                  <a:gd name="T41" fmla="*/ 944 h 1033"/>
                  <a:gd name="T42" fmla="*/ 104 w 1273"/>
                  <a:gd name="T43" fmla="*/ 864 h 1033"/>
                  <a:gd name="T44" fmla="*/ 56 w 1273"/>
                  <a:gd name="T45" fmla="*/ 800 h 1033"/>
                  <a:gd name="T46" fmla="*/ 64 w 1273"/>
                  <a:gd name="T47" fmla="*/ 776 h 1033"/>
                  <a:gd name="T48" fmla="*/ 40 w 1273"/>
                  <a:gd name="T49" fmla="*/ 712 h 1033"/>
                  <a:gd name="T50" fmla="*/ 0 w 1273"/>
                  <a:gd name="T51" fmla="*/ 688 h 1033"/>
                  <a:gd name="T52" fmla="*/ 32 w 1273"/>
                  <a:gd name="T53" fmla="*/ 688 h 1033"/>
                  <a:gd name="T54" fmla="*/ 32 w 1273"/>
                  <a:gd name="T55" fmla="*/ 616 h 1033"/>
                  <a:gd name="T56" fmla="*/ 24 w 1273"/>
                  <a:gd name="T57" fmla="*/ 568 h 1033"/>
                  <a:gd name="T58" fmla="*/ 0 w 1273"/>
                  <a:gd name="T59" fmla="*/ 520 h 1033"/>
                  <a:gd name="T60" fmla="*/ 88 w 1273"/>
                  <a:gd name="T61" fmla="*/ 464 h 1033"/>
                  <a:gd name="T62" fmla="*/ 136 w 1273"/>
                  <a:gd name="T63" fmla="*/ 456 h 1033"/>
                  <a:gd name="T64" fmla="*/ 152 w 1273"/>
                  <a:gd name="T65" fmla="*/ 480 h 1033"/>
                  <a:gd name="T66" fmla="*/ 200 w 1273"/>
                  <a:gd name="T67" fmla="*/ 480 h 1033"/>
                  <a:gd name="T68" fmla="*/ 304 w 1273"/>
                  <a:gd name="T69" fmla="*/ 456 h 1033"/>
                  <a:gd name="T70" fmla="*/ 416 w 1273"/>
                  <a:gd name="T71" fmla="*/ 424 h 1033"/>
                  <a:gd name="T72" fmla="*/ 424 w 1273"/>
                  <a:gd name="T73" fmla="*/ 376 h 1033"/>
                  <a:gd name="T74" fmla="*/ 472 w 1273"/>
                  <a:gd name="T75" fmla="*/ 232 h 1033"/>
                  <a:gd name="T76" fmla="*/ 456 w 1273"/>
                  <a:gd name="T77" fmla="*/ 200 h 1033"/>
                  <a:gd name="T78" fmla="*/ 592 w 1273"/>
                  <a:gd name="T79" fmla="*/ 224 h 1033"/>
                  <a:gd name="T80" fmla="*/ 664 w 1273"/>
                  <a:gd name="T81" fmla="*/ 96 h 1033"/>
                  <a:gd name="T82" fmla="*/ 784 w 1273"/>
                  <a:gd name="T83" fmla="*/ 128 h 1033"/>
                  <a:gd name="T84" fmla="*/ 784 w 1273"/>
                  <a:gd name="T85" fmla="*/ 80 h 1033"/>
                  <a:gd name="T86" fmla="*/ 840 w 1273"/>
                  <a:gd name="T87" fmla="*/ 40 h 1033"/>
                  <a:gd name="T88" fmla="*/ 880 w 1273"/>
                  <a:gd name="T89" fmla="*/ 0 h 1033"/>
                  <a:gd name="T90" fmla="*/ 928 w 1273"/>
                  <a:gd name="T91" fmla="*/ 16 h 1033"/>
                  <a:gd name="T92" fmla="*/ 928 w 1273"/>
                  <a:gd name="T93" fmla="*/ 48 h 1033"/>
                  <a:gd name="T94" fmla="*/ 960 w 1273"/>
                  <a:gd name="T95" fmla="*/ 112 h 1033"/>
                  <a:gd name="T96" fmla="*/ 1024 w 1273"/>
                  <a:gd name="T97" fmla="*/ 144 h 1033"/>
                  <a:gd name="T98" fmla="*/ 1040 w 1273"/>
                  <a:gd name="T99" fmla="*/ 248 h 1033"/>
                  <a:gd name="T100" fmla="*/ 1016 w 1273"/>
                  <a:gd name="T101" fmla="*/ 336 h 1033"/>
                  <a:gd name="T102" fmla="*/ 1112 w 1273"/>
                  <a:gd name="T103" fmla="*/ 368 h 1033"/>
                  <a:gd name="T104" fmla="*/ 1208 w 1273"/>
                  <a:gd name="T105" fmla="*/ 440 h 1033"/>
                  <a:gd name="T106" fmla="*/ 1232 w 1273"/>
                  <a:gd name="T107" fmla="*/ 480 h 1033"/>
                  <a:gd name="T108" fmla="*/ 1272 w 1273"/>
                  <a:gd name="T109" fmla="*/ 568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4" name="Freeform 37">
                <a:extLst>
                  <a:ext uri="{FF2B5EF4-FFF2-40B4-BE49-F238E27FC236}">
                    <a16:creationId xmlns="" xmlns:a16="http://schemas.microsoft.com/office/drawing/2014/main" id="{957060F6-9F7F-41B7-AB33-DFE4F0CE99CD}"/>
                  </a:ext>
                </a:extLst>
              </p:cNvPr>
              <p:cNvSpPr/>
              <p:nvPr/>
            </p:nvSpPr>
            <p:spPr bwMode="invGray">
              <a:xfrm>
                <a:off x="4395155" y="3927833"/>
                <a:ext cx="202700" cy="320767"/>
              </a:xfrm>
              <a:custGeom>
                <a:avLst/>
                <a:gdLst>
                  <a:gd name="T0" fmla="*/ 24 w 129"/>
                  <a:gd name="T1" fmla="*/ 232 h 257"/>
                  <a:gd name="T2" fmla="*/ 32 w 129"/>
                  <a:gd name="T3" fmla="*/ 248 h 257"/>
                  <a:gd name="T4" fmla="*/ 56 w 129"/>
                  <a:gd name="T5" fmla="*/ 256 h 257"/>
                  <a:gd name="T6" fmla="*/ 64 w 129"/>
                  <a:gd name="T7" fmla="*/ 224 h 257"/>
                  <a:gd name="T8" fmla="*/ 104 w 129"/>
                  <a:gd name="T9" fmla="*/ 184 h 257"/>
                  <a:gd name="T10" fmla="*/ 104 w 129"/>
                  <a:gd name="T11" fmla="*/ 128 h 257"/>
                  <a:gd name="T12" fmla="*/ 120 w 129"/>
                  <a:gd name="T13" fmla="*/ 96 h 257"/>
                  <a:gd name="T14" fmla="*/ 128 w 129"/>
                  <a:gd name="T15" fmla="*/ 72 h 257"/>
                  <a:gd name="T16" fmla="*/ 112 w 129"/>
                  <a:gd name="T17" fmla="*/ 56 h 257"/>
                  <a:gd name="T18" fmla="*/ 104 w 129"/>
                  <a:gd name="T19" fmla="*/ 0 h 257"/>
                  <a:gd name="T20" fmla="*/ 64 w 129"/>
                  <a:gd name="T21" fmla="*/ 24 h 257"/>
                  <a:gd name="T22" fmla="*/ 48 w 129"/>
                  <a:gd name="T23" fmla="*/ 24 h 257"/>
                  <a:gd name="T24" fmla="*/ 56 w 129"/>
                  <a:gd name="T25" fmla="*/ 40 h 257"/>
                  <a:gd name="T26" fmla="*/ 24 w 129"/>
                  <a:gd name="T27" fmla="*/ 72 h 257"/>
                  <a:gd name="T28" fmla="*/ 24 w 129"/>
                  <a:gd name="T29" fmla="*/ 112 h 257"/>
                  <a:gd name="T30" fmla="*/ 0 w 129"/>
                  <a:gd name="T31" fmla="*/ 136 h 257"/>
                  <a:gd name="T32" fmla="*/ 8 w 129"/>
                  <a:gd name="T33" fmla="*/ 168 h 257"/>
                  <a:gd name="T34" fmla="*/ 16 w 129"/>
                  <a:gd name="T35" fmla="*/ 224 h 257"/>
                  <a:gd name="T36" fmla="*/ 24 w 129"/>
                  <a:gd name="T37" fmla="*/ 232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noFill/>
              <a:ln w="6350" cap="rnd" cmpd="sng">
                <a:solidFill>
                  <a:schemeClr val="bg1">
                    <a:lumMod val="65000"/>
                  </a:schemeClr>
                </a:solidFill>
                <a:prstDash val="solid"/>
                <a:round/>
                <a:headEnd type="none" w="med" len="med"/>
                <a:tailEnd type="none" w="med" len="med"/>
              </a:ln>
              <a:effectLst/>
            </p:spPr>
            <p:txBody>
              <a:bodyPr/>
              <a:lstStyle/>
              <a:p>
                <a:endParaRPr lang="zh-CN" altLang="en-US">
                  <a:cs typeface="+mn-ea"/>
                  <a:sym typeface="+mn-lt"/>
                </a:endParaRPr>
              </a:p>
            </p:txBody>
          </p:sp>
          <p:sp>
            <p:nvSpPr>
              <p:cNvPr id="135" name="Rectangle 38">
                <a:extLst>
                  <a:ext uri="{FF2B5EF4-FFF2-40B4-BE49-F238E27FC236}">
                    <a16:creationId xmlns="" xmlns:a16="http://schemas.microsoft.com/office/drawing/2014/main" id="{D689F90D-DDE2-4B2F-A2C6-9D990F8F9AFB}"/>
                  </a:ext>
                </a:extLst>
              </p:cNvPr>
              <p:cNvSpPr>
                <a:spLocks noChangeArrowheads="1"/>
              </p:cNvSpPr>
              <p:nvPr/>
            </p:nvSpPr>
            <p:spPr bwMode="white">
              <a:xfrm>
                <a:off x="4659029" y="1774857"/>
                <a:ext cx="338023"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黑龙江</a:t>
                </a:r>
              </a:p>
            </p:txBody>
          </p:sp>
          <p:sp>
            <p:nvSpPr>
              <p:cNvPr id="136" name="Rectangle 39">
                <a:extLst>
                  <a:ext uri="{FF2B5EF4-FFF2-40B4-BE49-F238E27FC236}">
                    <a16:creationId xmlns="" xmlns:a16="http://schemas.microsoft.com/office/drawing/2014/main" id="{EE69082B-F4C9-4232-BC40-887437DA0D7D}"/>
                  </a:ext>
                </a:extLst>
              </p:cNvPr>
              <p:cNvSpPr>
                <a:spLocks noChangeArrowheads="1"/>
              </p:cNvSpPr>
              <p:nvPr/>
            </p:nvSpPr>
            <p:spPr bwMode="white">
              <a:xfrm>
                <a:off x="4671922" y="2065312"/>
                <a:ext cx="215527"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吉林</a:t>
                </a:r>
              </a:p>
            </p:txBody>
          </p:sp>
          <p:sp>
            <p:nvSpPr>
              <p:cNvPr id="137" name="Rectangle 40">
                <a:extLst>
                  <a:ext uri="{FF2B5EF4-FFF2-40B4-BE49-F238E27FC236}">
                    <a16:creationId xmlns="" xmlns:a16="http://schemas.microsoft.com/office/drawing/2014/main" id="{88445EC6-8216-4DD0-9318-BB1A701A11E2}"/>
                  </a:ext>
                </a:extLst>
              </p:cNvPr>
              <p:cNvSpPr>
                <a:spLocks noChangeArrowheads="1"/>
              </p:cNvSpPr>
              <p:nvPr/>
            </p:nvSpPr>
            <p:spPr bwMode="white">
              <a:xfrm>
                <a:off x="4336351" y="2311723"/>
                <a:ext cx="288236" cy="133466"/>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800" dirty="0">
                    <a:solidFill>
                      <a:schemeClr val="tx1">
                        <a:lumMod val="85000"/>
                        <a:lumOff val="15000"/>
                      </a:schemeClr>
                    </a:solidFill>
                    <a:latin typeface="+mn-lt"/>
                    <a:ea typeface="+mn-ea"/>
                    <a:cs typeface="+mn-ea"/>
                    <a:sym typeface="+mn-lt"/>
                  </a:rPr>
                  <a:t>辽宁</a:t>
                </a:r>
                <a:endParaRPr lang="zh-CN" altLang="zh-CN" sz="800" dirty="0">
                  <a:solidFill>
                    <a:schemeClr val="tx1">
                      <a:lumMod val="85000"/>
                      <a:lumOff val="15000"/>
                    </a:schemeClr>
                  </a:solidFill>
                  <a:latin typeface="+mn-lt"/>
                  <a:ea typeface="+mn-ea"/>
                  <a:cs typeface="+mn-ea"/>
                  <a:sym typeface="+mn-lt"/>
                </a:endParaRPr>
              </a:p>
            </p:txBody>
          </p:sp>
          <p:sp>
            <p:nvSpPr>
              <p:cNvPr id="138" name="Rectangle 41">
                <a:extLst>
                  <a:ext uri="{FF2B5EF4-FFF2-40B4-BE49-F238E27FC236}">
                    <a16:creationId xmlns="" xmlns:a16="http://schemas.microsoft.com/office/drawing/2014/main" id="{D538BA23-90FB-4D41-BDE5-ECC8608D918F}"/>
                  </a:ext>
                </a:extLst>
              </p:cNvPr>
              <p:cNvSpPr>
                <a:spLocks noChangeArrowheads="1"/>
              </p:cNvSpPr>
              <p:nvPr/>
            </p:nvSpPr>
            <p:spPr bwMode="invGray">
              <a:xfrm>
                <a:off x="3698484" y="2731129"/>
                <a:ext cx="249030"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effectLst/>
                    <a:latin typeface="+mn-lt"/>
                    <a:ea typeface="+mn-ea"/>
                    <a:cs typeface="+mn-ea"/>
                    <a:sym typeface="+mn-lt"/>
                  </a:rPr>
                  <a:t>河北</a:t>
                </a:r>
              </a:p>
            </p:txBody>
          </p:sp>
          <p:sp>
            <p:nvSpPr>
              <p:cNvPr id="139" name="Rectangle 42">
                <a:extLst>
                  <a:ext uri="{FF2B5EF4-FFF2-40B4-BE49-F238E27FC236}">
                    <a16:creationId xmlns="" xmlns:a16="http://schemas.microsoft.com/office/drawing/2014/main" id="{2CBB5A8E-4DE4-489B-ADCF-67537EF42672}"/>
                  </a:ext>
                </a:extLst>
              </p:cNvPr>
              <p:cNvSpPr>
                <a:spLocks noChangeArrowheads="1"/>
              </p:cNvSpPr>
              <p:nvPr/>
            </p:nvSpPr>
            <p:spPr bwMode="invGray">
              <a:xfrm>
                <a:off x="3970177" y="2903849"/>
                <a:ext cx="238890" cy="128979"/>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p>
                <a:pPr defTabSz="804545" eaLnBrk="0" hangingPunct="0">
                  <a:lnSpc>
                    <a:spcPts val="1140"/>
                  </a:lnSpc>
                </a:pPr>
                <a:r>
                  <a:rPr lang="zh-CN" altLang="en-US" sz="800" dirty="0">
                    <a:cs typeface="+mn-ea"/>
                    <a:sym typeface="+mn-lt"/>
                  </a:rPr>
                  <a:t>山东</a:t>
                </a:r>
              </a:p>
            </p:txBody>
          </p:sp>
          <p:sp>
            <p:nvSpPr>
              <p:cNvPr id="140" name="Rectangle 43">
                <a:extLst>
                  <a:ext uri="{FF2B5EF4-FFF2-40B4-BE49-F238E27FC236}">
                    <a16:creationId xmlns="" xmlns:a16="http://schemas.microsoft.com/office/drawing/2014/main" id="{B6B491C0-1833-4CF9-8ECB-2B82B6E8B47A}"/>
                  </a:ext>
                </a:extLst>
              </p:cNvPr>
              <p:cNvSpPr>
                <a:spLocks noChangeArrowheads="1"/>
              </p:cNvSpPr>
              <p:nvPr/>
            </p:nvSpPr>
            <p:spPr bwMode="white">
              <a:xfrm>
                <a:off x="4071304" y="3848202"/>
                <a:ext cx="242299" cy="137952"/>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800" dirty="0">
                    <a:solidFill>
                      <a:schemeClr val="bg1"/>
                    </a:solidFill>
                    <a:effectLst/>
                    <a:latin typeface="+mn-lt"/>
                    <a:ea typeface="+mn-ea"/>
                    <a:cs typeface="+mn-ea"/>
                    <a:sym typeface="+mn-lt"/>
                  </a:rPr>
                  <a:t>福建</a:t>
                </a:r>
              </a:p>
            </p:txBody>
          </p:sp>
          <p:sp>
            <p:nvSpPr>
              <p:cNvPr id="141" name="Rectangle 44">
                <a:extLst>
                  <a:ext uri="{FF2B5EF4-FFF2-40B4-BE49-F238E27FC236}">
                    <a16:creationId xmlns="" xmlns:a16="http://schemas.microsoft.com/office/drawing/2014/main" id="{21AF6E04-1833-407C-8984-1E1D26E34E51}"/>
                  </a:ext>
                </a:extLst>
              </p:cNvPr>
              <p:cNvSpPr>
                <a:spLocks noChangeArrowheads="1"/>
              </p:cNvSpPr>
              <p:nvPr/>
            </p:nvSpPr>
            <p:spPr bwMode="invGray">
              <a:xfrm>
                <a:off x="3834331" y="3656415"/>
                <a:ext cx="281459" cy="117764"/>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bg1"/>
                    </a:solidFill>
                    <a:effectLst/>
                    <a:latin typeface="+mn-lt"/>
                    <a:ea typeface="+mn-ea"/>
                    <a:cs typeface="+mn-ea"/>
                    <a:sym typeface="+mn-lt"/>
                  </a:rPr>
                  <a:t>江西</a:t>
                </a:r>
              </a:p>
            </p:txBody>
          </p:sp>
          <p:sp>
            <p:nvSpPr>
              <p:cNvPr id="142" name="Rectangle 45">
                <a:extLst>
                  <a:ext uri="{FF2B5EF4-FFF2-40B4-BE49-F238E27FC236}">
                    <a16:creationId xmlns="" xmlns:a16="http://schemas.microsoft.com/office/drawing/2014/main" id="{F76B9350-A644-40C6-8DE2-87D8B1EE3990}"/>
                  </a:ext>
                </a:extLst>
              </p:cNvPr>
              <p:cNvSpPr>
                <a:spLocks noChangeArrowheads="1"/>
              </p:cNvSpPr>
              <p:nvPr/>
            </p:nvSpPr>
            <p:spPr bwMode="white">
              <a:xfrm>
                <a:off x="3970177" y="3353595"/>
                <a:ext cx="240668"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p>
                <a:pPr defTabSz="804545" eaLnBrk="0" hangingPunct="0">
                  <a:lnSpc>
                    <a:spcPts val="1140"/>
                  </a:lnSpc>
                </a:pPr>
                <a:r>
                  <a:rPr lang="zh-CN" altLang="en-US" sz="800" dirty="0">
                    <a:solidFill>
                      <a:schemeClr val="tx1">
                        <a:lumMod val="85000"/>
                        <a:lumOff val="15000"/>
                      </a:schemeClr>
                    </a:solidFill>
                    <a:cs typeface="+mn-ea"/>
                    <a:sym typeface="+mn-lt"/>
                  </a:rPr>
                  <a:t>安徽</a:t>
                </a:r>
              </a:p>
            </p:txBody>
          </p:sp>
          <p:sp>
            <p:nvSpPr>
              <p:cNvPr id="143" name="Rectangle 46">
                <a:extLst>
                  <a:ext uri="{FF2B5EF4-FFF2-40B4-BE49-F238E27FC236}">
                    <a16:creationId xmlns="" xmlns:a16="http://schemas.microsoft.com/office/drawing/2014/main" id="{6B4BFCBE-1264-4C92-B53D-466130029A28}"/>
                  </a:ext>
                </a:extLst>
              </p:cNvPr>
              <p:cNvSpPr>
                <a:spLocks noChangeArrowheads="1"/>
              </p:cNvSpPr>
              <p:nvPr/>
            </p:nvSpPr>
            <p:spPr bwMode="invGray">
              <a:xfrm>
                <a:off x="3498890" y="3429861"/>
                <a:ext cx="233190"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effectLst/>
                    <a:latin typeface="+mn-lt"/>
                    <a:ea typeface="+mn-ea"/>
                    <a:cs typeface="+mn-ea"/>
                    <a:sym typeface="+mn-lt"/>
                  </a:rPr>
                  <a:t>湖北</a:t>
                </a:r>
              </a:p>
            </p:txBody>
          </p:sp>
          <p:sp>
            <p:nvSpPr>
              <p:cNvPr id="144" name="Rectangle 47">
                <a:extLst>
                  <a:ext uri="{FF2B5EF4-FFF2-40B4-BE49-F238E27FC236}">
                    <a16:creationId xmlns="" xmlns:a16="http://schemas.microsoft.com/office/drawing/2014/main" id="{9E0BF29F-14CF-4E5F-AF49-59A9382B9DAD}"/>
                  </a:ext>
                </a:extLst>
              </p:cNvPr>
              <p:cNvSpPr>
                <a:spLocks noChangeArrowheads="1"/>
              </p:cNvSpPr>
              <p:nvPr/>
            </p:nvSpPr>
            <p:spPr bwMode="invGray">
              <a:xfrm>
                <a:off x="3373868" y="3697719"/>
                <a:ext cx="278943"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effectLst/>
                    <a:latin typeface="+mn-lt"/>
                    <a:ea typeface="+mn-ea"/>
                    <a:cs typeface="+mn-ea"/>
                    <a:sym typeface="+mn-lt"/>
                  </a:rPr>
                  <a:t>湖南</a:t>
                </a:r>
              </a:p>
            </p:txBody>
          </p:sp>
          <p:sp>
            <p:nvSpPr>
              <p:cNvPr id="145" name="Rectangle 48">
                <a:extLst>
                  <a:ext uri="{FF2B5EF4-FFF2-40B4-BE49-F238E27FC236}">
                    <a16:creationId xmlns="" xmlns:a16="http://schemas.microsoft.com/office/drawing/2014/main" id="{030E34D0-7AF1-4A52-A8C6-1364280D8C03}"/>
                  </a:ext>
                </a:extLst>
              </p:cNvPr>
              <p:cNvSpPr>
                <a:spLocks noChangeArrowheads="1"/>
              </p:cNvSpPr>
              <p:nvPr/>
            </p:nvSpPr>
            <p:spPr bwMode="invGray">
              <a:xfrm>
                <a:off x="3637092" y="4097257"/>
                <a:ext cx="235902" cy="8299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bg1"/>
                    </a:solidFill>
                    <a:effectLst/>
                    <a:latin typeface="+mn-lt"/>
                    <a:ea typeface="+mn-ea"/>
                    <a:cs typeface="+mn-ea"/>
                    <a:sym typeface="+mn-lt"/>
                  </a:rPr>
                  <a:t>广东</a:t>
                </a:r>
              </a:p>
            </p:txBody>
          </p:sp>
          <p:sp>
            <p:nvSpPr>
              <p:cNvPr id="146" name="Rectangle 49">
                <a:extLst>
                  <a:ext uri="{FF2B5EF4-FFF2-40B4-BE49-F238E27FC236}">
                    <a16:creationId xmlns="" xmlns:a16="http://schemas.microsoft.com/office/drawing/2014/main" id="{DB5CEBD3-6602-49AC-832F-6CB80CC6911F}"/>
                  </a:ext>
                </a:extLst>
              </p:cNvPr>
              <p:cNvSpPr>
                <a:spLocks noChangeArrowheads="1"/>
              </p:cNvSpPr>
              <p:nvPr/>
            </p:nvSpPr>
            <p:spPr bwMode="white">
              <a:xfrm>
                <a:off x="3155099" y="4104039"/>
                <a:ext cx="220566"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广西</a:t>
                </a:r>
              </a:p>
            </p:txBody>
          </p:sp>
          <p:sp>
            <p:nvSpPr>
              <p:cNvPr id="147" name="Rectangle 50">
                <a:extLst>
                  <a:ext uri="{FF2B5EF4-FFF2-40B4-BE49-F238E27FC236}">
                    <a16:creationId xmlns="" xmlns:a16="http://schemas.microsoft.com/office/drawing/2014/main" id="{93C4E393-F061-4B02-9081-63D19360333E}"/>
                  </a:ext>
                </a:extLst>
              </p:cNvPr>
              <p:cNvSpPr>
                <a:spLocks noChangeArrowheads="1"/>
              </p:cNvSpPr>
              <p:nvPr/>
            </p:nvSpPr>
            <p:spPr bwMode="invGray">
              <a:xfrm>
                <a:off x="4606439" y="3312872"/>
                <a:ext cx="261685" cy="97921"/>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上海</a:t>
                </a:r>
              </a:p>
            </p:txBody>
          </p:sp>
          <p:sp>
            <p:nvSpPr>
              <p:cNvPr id="148" name="Rectangle 51">
                <a:extLst>
                  <a:ext uri="{FF2B5EF4-FFF2-40B4-BE49-F238E27FC236}">
                    <a16:creationId xmlns="" xmlns:a16="http://schemas.microsoft.com/office/drawing/2014/main" id="{3E0BCEE2-5DF6-4671-A2ED-E408BC8E9CDB}"/>
                  </a:ext>
                </a:extLst>
              </p:cNvPr>
              <p:cNvSpPr>
                <a:spLocks noChangeArrowheads="1"/>
              </p:cNvSpPr>
              <p:nvPr/>
            </p:nvSpPr>
            <p:spPr bwMode="white">
              <a:xfrm>
                <a:off x="3549588" y="3144985"/>
                <a:ext cx="213552" cy="102062"/>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河南</a:t>
                </a:r>
              </a:p>
            </p:txBody>
          </p:sp>
          <p:sp>
            <p:nvSpPr>
              <p:cNvPr id="149" name="Rectangle 52">
                <a:extLst>
                  <a:ext uri="{FF2B5EF4-FFF2-40B4-BE49-F238E27FC236}">
                    <a16:creationId xmlns="" xmlns:a16="http://schemas.microsoft.com/office/drawing/2014/main" id="{68A43BB7-7FC0-4B7D-ABE4-2BFE6CAABC24}"/>
                  </a:ext>
                </a:extLst>
              </p:cNvPr>
              <p:cNvSpPr>
                <a:spLocks noChangeArrowheads="1"/>
              </p:cNvSpPr>
              <p:nvPr/>
            </p:nvSpPr>
            <p:spPr bwMode="invGray">
              <a:xfrm>
                <a:off x="3439463" y="2888148"/>
                <a:ext cx="261065"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山西</a:t>
                </a:r>
              </a:p>
            </p:txBody>
          </p:sp>
          <p:sp>
            <p:nvSpPr>
              <p:cNvPr id="150" name="Rectangle 53">
                <a:extLst>
                  <a:ext uri="{FF2B5EF4-FFF2-40B4-BE49-F238E27FC236}">
                    <a16:creationId xmlns="" xmlns:a16="http://schemas.microsoft.com/office/drawing/2014/main" id="{3085FB77-E667-42F9-8FCD-51E4876199E5}"/>
                  </a:ext>
                </a:extLst>
              </p:cNvPr>
              <p:cNvSpPr>
                <a:spLocks noChangeArrowheads="1"/>
              </p:cNvSpPr>
              <p:nvPr/>
            </p:nvSpPr>
            <p:spPr bwMode="invGray">
              <a:xfrm>
                <a:off x="3122976" y="2422603"/>
                <a:ext cx="318294" cy="15390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内蒙古</a:t>
                </a:r>
              </a:p>
            </p:txBody>
          </p:sp>
          <p:sp>
            <p:nvSpPr>
              <p:cNvPr id="151" name="Rectangle 54">
                <a:extLst>
                  <a:ext uri="{FF2B5EF4-FFF2-40B4-BE49-F238E27FC236}">
                    <a16:creationId xmlns="" xmlns:a16="http://schemas.microsoft.com/office/drawing/2014/main" id="{0B4C53AB-1D07-4316-A181-9FF5081F5A2D}"/>
                  </a:ext>
                </a:extLst>
              </p:cNvPr>
              <p:cNvSpPr>
                <a:spLocks noChangeArrowheads="1"/>
              </p:cNvSpPr>
              <p:nvPr/>
            </p:nvSpPr>
            <p:spPr bwMode="invGray">
              <a:xfrm>
                <a:off x="3155099" y="3128162"/>
                <a:ext cx="259580"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effectLst/>
                    <a:latin typeface="+mn-lt"/>
                    <a:ea typeface="+mn-ea"/>
                    <a:cs typeface="+mn-ea"/>
                    <a:sym typeface="+mn-lt"/>
                  </a:rPr>
                  <a:t>陕西</a:t>
                </a:r>
              </a:p>
            </p:txBody>
          </p:sp>
          <p:sp>
            <p:nvSpPr>
              <p:cNvPr id="152" name="Rectangle 55">
                <a:extLst>
                  <a:ext uri="{FF2B5EF4-FFF2-40B4-BE49-F238E27FC236}">
                    <a16:creationId xmlns="" xmlns:a16="http://schemas.microsoft.com/office/drawing/2014/main" id="{1D59F99D-B888-461C-B7C8-4AEBBFE54813}"/>
                  </a:ext>
                </a:extLst>
              </p:cNvPr>
              <p:cNvSpPr>
                <a:spLocks noChangeArrowheads="1"/>
              </p:cNvSpPr>
              <p:nvPr/>
            </p:nvSpPr>
            <p:spPr bwMode="invGray">
              <a:xfrm>
                <a:off x="2868406" y="2809602"/>
                <a:ext cx="243284" cy="11888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p>
                <a:pPr defTabSz="804545" eaLnBrk="0" hangingPunct="0">
                  <a:lnSpc>
                    <a:spcPts val="1140"/>
                  </a:lnSpc>
                </a:pPr>
                <a:r>
                  <a:rPr lang="zh-CN" altLang="en-US" sz="800" dirty="0">
                    <a:solidFill>
                      <a:schemeClr val="tx1">
                        <a:lumMod val="85000"/>
                        <a:lumOff val="15000"/>
                      </a:schemeClr>
                    </a:solidFill>
                    <a:cs typeface="+mn-ea"/>
                    <a:sym typeface="+mn-lt"/>
                  </a:rPr>
                  <a:t>宁夏</a:t>
                </a:r>
              </a:p>
            </p:txBody>
          </p:sp>
          <p:sp>
            <p:nvSpPr>
              <p:cNvPr id="153" name="Rectangle 56">
                <a:extLst>
                  <a:ext uri="{FF2B5EF4-FFF2-40B4-BE49-F238E27FC236}">
                    <a16:creationId xmlns="" xmlns:a16="http://schemas.microsoft.com/office/drawing/2014/main" id="{B80903B4-DC43-4B72-BA4A-2D1EAB96493C}"/>
                  </a:ext>
                </a:extLst>
              </p:cNvPr>
              <p:cNvSpPr>
                <a:spLocks noChangeArrowheads="1"/>
              </p:cNvSpPr>
              <p:nvPr/>
            </p:nvSpPr>
            <p:spPr bwMode="invGray">
              <a:xfrm>
                <a:off x="1989308" y="2465319"/>
                <a:ext cx="271465"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800" dirty="0">
                    <a:solidFill>
                      <a:schemeClr val="tx1">
                        <a:lumMod val="85000"/>
                        <a:lumOff val="15000"/>
                      </a:schemeClr>
                    </a:solidFill>
                    <a:latin typeface="+mn-lt"/>
                    <a:ea typeface="+mn-ea"/>
                    <a:cs typeface="+mn-ea"/>
                    <a:sym typeface="+mn-lt"/>
                  </a:rPr>
                  <a:t>甘肃</a:t>
                </a:r>
              </a:p>
            </p:txBody>
          </p:sp>
          <p:sp>
            <p:nvSpPr>
              <p:cNvPr id="154" name="Rectangle 57">
                <a:extLst>
                  <a:ext uri="{FF2B5EF4-FFF2-40B4-BE49-F238E27FC236}">
                    <a16:creationId xmlns="" xmlns:a16="http://schemas.microsoft.com/office/drawing/2014/main" id="{952B590E-5887-48E8-99EE-6C4D455661D9}"/>
                  </a:ext>
                </a:extLst>
              </p:cNvPr>
              <p:cNvSpPr>
                <a:spLocks noChangeArrowheads="1"/>
              </p:cNvSpPr>
              <p:nvPr/>
            </p:nvSpPr>
            <p:spPr bwMode="invGray">
              <a:xfrm>
                <a:off x="1992077" y="2883661"/>
                <a:ext cx="250029"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青海</a:t>
                </a:r>
              </a:p>
            </p:txBody>
          </p:sp>
          <p:sp>
            <p:nvSpPr>
              <p:cNvPr id="155" name="Rectangle 58">
                <a:extLst>
                  <a:ext uri="{FF2B5EF4-FFF2-40B4-BE49-F238E27FC236}">
                    <a16:creationId xmlns="" xmlns:a16="http://schemas.microsoft.com/office/drawing/2014/main" id="{CC20DECB-6BB2-431C-AE13-3E3AAA6A2E78}"/>
                  </a:ext>
                </a:extLst>
              </p:cNvPr>
              <p:cNvSpPr>
                <a:spLocks noChangeArrowheads="1"/>
              </p:cNvSpPr>
              <p:nvPr/>
            </p:nvSpPr>
            <p:spPr bwMode="invGray">
              <a:xfrm>
                <a:off x="2553393" y="3474617"/>
                <a:ext cx="346250" cy="149378"/>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800" dirty="0">
                    <a:solidFill>
                      <a:schemeClr val="tx1">
                        <a:lumMod val="85000"/>
                        <a:lumOff val="15000"/>
                      </a:schemeClr>
                    </a:solidFill>
                    <a:latin typeface="+mn-lt"/>
                    <a:ea typeface="+mn-ea"/>
                    <a:cs typeface="+mn-ea"/>
                    <a:sym typeface="+mn-lt"/>
                  </a:rPr>
                  <a:t>四川</a:t>
                </a:r>
              </a:p>
            </p:txBody>
          </p:sp>
          <p:sp>
            <p:nvSpPr>
              <p:cNvPr id="156" name="Rectangle 59">
                <a:extLst>
                  <a:ext uri="{FF2B5EF4-FFF2-40B4-BE49-F238E27FC236}">
                    <a16:creationId xmlns="" xmlns:a16="http://schemas.microsoft.com/office/drawing/2014/main" id="{1E18D42E-152D-4188-840A-38E763F47DB8}"/>
                  </a:ext>
                </a:extLst>
              </p:cNvPr>
              <p:cNvSpPr>
                <a:spLocks noChangeArrowheads="1"/>
              </p:cNvSpPr>
              <p:nvPr/>
            </p:nvSpPr>
            <p:spPr bwMode="invGray">
              <a:xfrm>
                <a:off x="2905906" y="3827594"/>
                <a:ext cx="236493" cy="108791"/>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effectLst/>
                    <a:latin typeface="+mn-lt"/>
                    <a:ea typeface="+mn-ea"/>
                    <a:cs typeface="+mn-ea"/>
                    <a:sym typeface="+mn-lt"/>
                  </a:rPr>
                  <a:t>贵州</a:t>
                </a:r>
              </a:p>
            </p:txBody>
          </p:sp>
          <p:sp>
            <p:nvSpPr>
              <p:cNvPr id="157" name="Rectangle 60">
                <a:extLst>
                  <a:ext uri="{FF2B5EF4-FFF2-40B4-BE49-F238E27FC236}">
                    <a16:creationId xmlns="" xmlns:a16="http://schemas.microsoft.com/office/drawing/2014/main" id="{22F0527E-5D80-4A20-AB0E-BC809AD49249}"/>
                  </a:ext>
                </a:extLst>
              </p:cNvPr>
              <p:cNvSpPr>
                <a:spLocks noChangeArrowheads="1"/>
              </p:cNvSpPr>
              <p:nvPr/>
            </p:nvSpPr>
            <p:spPr bwMode="invGray">
              <a:xfrm>
                <a:off x="2340020" y="4000675"/>
                <a:ext cx="221167"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latin typeface="+mn-lt"/>
                    <a:ea typeface="+mn-ea"/>
                    <a:cs typeface="+mn-ea"/>
                    <a:sym typeface="+mn-lt"/>
                  </a:rPr>
                  <a:t>云南</a:t>
                </a:r>
              </a:p>
            </p:txBody>
          </p:sp>
          <p:sp>
            <p:nvSpPr>
              <p:cNvPr id="158" name="Rectangle 61">
                <a:extLst>
                  <a:ext uri="{FF2B5EF4-FFF2-40B4-BE49-F238E27FC236}">
                    <a16:creationId xmlns="" xmlns:a16="http://schemas.microsoft.com/office/drawing/2014/main" id="{F2870CF4-3739-47C2-A8AD-09590CD45917}"/>
                  </a:ext>
                </a:extLst>
              </p:cNvPr>
              <p:cNvSpPr>
                <a:spLocks noChangeArrowheads="1"/>
              </p:cNvSpPr>
              <p:nvPr/>
            </p:nvSpPr>
            <p:spPr bwMode="invGray">
              <a:xfrm>
                <a:off x="1164603" y="3221250"/>
                <a:ext cx="242299" cy="120007"/>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西藏</a:t>
                </a:r>
              </a:p>
            </p:txBody>
          </p:sp>
          <p:sp>
            <p:nvSpPr>
              <p:cNvPr id="159" name="Rectangle 62">
                <a:extLst>
                  <a:ext uri="{FF2B5EF4-FFF2-40B4-BE49-F238E27FC236}">
                    <a16:creationId xmlns="" xmlns:a16="http://schemas.microsoft.com/office/drawing/2014/main" id="{160AA813-A22C-4215-AAE0-1ECE1E6AC9D2}"/>
                  </a:ext>
                </a:extLst>
              </p:cNvPr>
              <p:cNvSpPr>
                <a:spLocks noChangeArrowheads="1"/>
              </p:cNvSpPr>
              <p:nvPr/>
            </p:nvSpPr>
            <p:spPr bwMode="invGray">
              <a:xfrm>
                <a:off x="1196473" y="2267924"/>
                <a:ext cx="260705" cy="118884"/>
              </a:xfrm>
              <a:prstGeom prst="rect">
                <a:avLst/>
              </a:prstGeom>
              <a:noFill/>
              <a:ln w="6350">
                <a:noFill/>
                <a:miter lim="800000"/>
              </a:ln>
              <a:effec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effectLst/>
                    <a:latin typeface="+mn-lt"/>
                    <a:ea typeface="+mn-ea"/>
                    <a:cs typeface="+mn-ea"/>
                    <a:sym typeface="+mn-lt"/>
                  </a:rPr>
                  <a:t>新疆</a:t>
                </a:r>
              </a:p>
            </p:txBody>
          </p:sp>
          <p:sp>
            <p:nvSpPr>
              <p:cNvPr id="160" name="Rectangle 63">
                <a:extLst>
                  <a:ext uri="{FF2B5EF4-FFF2-40B4-BE49-F238E27FC236}">
                    <a16:creationId xmlns="" xmlns:a16="http://schemas.microsoft.com/office/drawing/2014/main" id="{53968D61-116A-44EF-8ACB-C9819E57DEED}"/>
                  </a:ext>
                </a:extLst>
              </p:cNvPr>
              <p:cNvSpPr>
                <a:spLocks noChangeArrowheads="1"/>
              </p:cNvSpPr>
              <p:nvPr/>
            </p:nvSpPr>
            <p:spPr bwMode="invGray">
              <a:xfrm>
                <a:off x="4151789" y="3165172"/>
                <a:ext cx="283362" cy="109913"/>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bg1"/>
                    </a:solidFill>
                    <a:effectLst/>
                    <a:latin typeface="+mn-lt"/>
                    <a:ea typeface="+mn-ea"/>
                    <a:cs typeface="+mn-ea"/>
                    <a:sym typeface="+mn-lt"/>
                  </a:rPr>
                  <a:t>江苏</a:t>
                </a:r>
              </a:p>
            </p:txBody>
          </p:sp>
          <p:sp>
            <p:nvSpPr>
              <p:cNvPr id="161" name="Rectangle 64">
                <a:extLst>
                  <a:ext uri="{FF2B5EF4-FFF2-40B4-BE49-F238E27FC236}">
                    <a16:creationId xmlns="" xmlns:a16="http://schemas.microsoft.com/office/drawing/2014/main" id="{EFDC616C-3F70-4E0C-99E3-8DB8ECF531F6}"/>
                  </a:ext>
                </a:extLst>
              </p:cNvPr>
              <p:cNvSpPr>
                <a:spLocks noChangeArrowheads="1"/>
              </p:cNvSpPr>
              <p:nvPr/>
            </p:nvSpPr>
            <p:spPr bwMode="invGray">
              <a:xfrm>
                <a:off x="4276698" y="3558486"/>
                <a:ext cx="210443" cy="108375"/>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effectLst/>
                    <a:latin typeface="+mn-lt"/>
                    <a:ea typeface="+mn-ea"/>
                    <a:cs typeface="+mn-ea"/>
                    <a:sym typeface="+mn-lt"/>
                  </a:rPr>
                  <a:t>浙江</a:t>
                </a:r>
              </a:p>
            </p:txBody>
          </p:sp>
          <p:sp>
            <p:nvSpPr>
              <p:cNvPr id="162" name="Rectangle 65">
                <a:extLst>
                  <a:ext uri="{FF2B5EF4-FFF2-40B4-BE49-F238E27FC236}">
                    <a16:creationId xmlns="" xmlns:a16="http://schemas.microsoft.com/office/drawing/2014/main" id="{58555431-ECAF-4A34-9BCF-8033FDE86A4E}"/>
                  </a:ext>
                </a:extLst>
              </p:cNvPr>
              <p:cNvSpPr>
                <a:spLocks noChangeArrowheads="1"/>
              </p:cNvSpPr>
              <p:nvPr/>
            </p:nvSpPr>
            <p:spPr bwMode="invGray">
              <a:xfrm>
                <a:off x="4118817" y="2655984"/>
                <a:ext cx="255871" cy="118884"/>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北京</a:t>
                </a:r>
              </a:p>
            </p:txBody>
          </p:sp>
          <p:sp>
            <p:nvSpPr>
              <p:cNvPr id="163" name="Rectangle 66">
                <a:extLst>
                  <a:ext uri="{FF2B5EF4-FFF2-40B4-BE49-F238E27FC236}">
                    <a16:creationId xmlns="" xmlns:a16="http://schemas.microsoft.com/office/drawing/2014/main" id="{D50AF89A-FBB6-4721-8AA5-4DDB38F3706B}"/>
                  </a:ext>
                </a:extLst>
              </p:cNvPr>
              <p:cNvSpPr>
                <a:spLocks noChangeArrowheads="1"/>
              </p:cNvSpPr>
              <p:nvPr/>
            </p:nvSpPr>
            <p:spPr bwMode="invGray">
              <a:xfrm>
                <a:off x="4447490" y="3930387"/>
                <a:ext cx="209280" cy="143513"/>
              </a:xfrm>
              <a:prstGeom prst="rect">
                <a:avLst/>
              </a:prstGeom>
              <a:noFill/>
              <a:ln w="9525">
                <a:noFill/>
                <a:miter lim="800000"/>
              </a:ln>
              <a:effectLst/>
              <a:extLst>
                <a:ext uri="{909E8E84-426E-40DD-AFC4-6F175D3DCCD1}">
                  <a14:hiddenFill xmlns="" xmlns:a14="http://schemas.microsoft.com/office/drawing/2010/main">
                    <a:solidFill>
                      <a:srgbClr val="FFFFFF"/>
                    </a:solidFill>
                  </a14:hiddenFill>
                </a:ext>
              </a:extLst>
            </p:spPr>
            <p:txBody>
              <a:bodyPr lIns="0" tIns="0" rIns="0" bIns="0"/>
              <a:lstStyle>
                <a:lvl1pPr defTabSz="804545">
                  <a:defRPr>
                    <a:solidFill>
                      <a:schemeClr val="tx1"/>
                    </a:solidFill>
                    <a:latin typeface="Arial" panose="020B0604020202020204" pitchFamily="34" charset="0"/>
                    <a:ea typeface="宋体" panose="02010600030101010101" pitchFamily="2" charset="-122"/>
                  </a:defRPr>
                </a:lvl1pPr>
                <a:lvl2pPr marL="742950" indent="-285750" defTabSz="804545">
                  <a:defRPr>
                    <a:solidFill>
                      <a:schemeClr val="tx1"/>
                    </a:solidFill>
                    <a:latin typeface="Arial" panose="020B0604020202020204" pitchFamily="34" charset="0"/>
                    <a:ea typeface="宋体" panose="02010600030101010101" pitchFamily="2" charset="-122"/>
                  </a:defRPr>
                </a:lvl2pPr>
                <a:lvl3pPr marL="1143000" indent="-228600" defTabSz="804545">
                  <a:defRPr>
                    <a:solidFill>
                      <a:schemeClr val="tx1"/>
                    </a:solidFill>
                    <a:latin typeface="Arial" panose="020B0604020202020204" pitchFamily="34" charset="0"/>
                    <a:ea typeface="宋体" panose="02010600030101010101" pitchFamily="2" charset="-122"/>
                  </a:defRPr>
                </a:lvl3pPr>
                <a:lvl4pPr marL="1600200" indent="-228600" defTabSz="804545">
                  <a:defRPr>
                    <a:solidFill>
                      <a:schemeClr val="tx1"/>
                    </a:solidFill>
                    <a:latin typeface="Arial" panose="020B0604020202020204" pitchFamily="34" charset="0"/>
                    <a:ea typeface="宋体" panose="02010600030101010101" pitchFamily="2" charset="-122"/>
                  </a:defRPr>
                </a:lvl4pPr>
                <a:lvl5pPr marL="2057400" indent="-228600" defTabSz="804545">
                  <a:defRPr>
                    <a:solidFill>
                      <a:schemeClr val="tx1"/>
                    </a:solidFill>
                    <a:latin typeface="Arial" panose="020B0604020202020204" pitchFamily="34" charset="0"/>
                    <a:ea typeface="宋体" panose="02010600030101010101" pitchFamily="2" charset="-122"/>
                  </a:defRPr>
                </a:lvl5pPr>
                <a:lvl6pPr marL="25146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0454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800" dirty="0">
                    <a:solidFill>
                      <a:schemeClr val="tx1">
                        <a:lumMod val="85000"/>
                        <a:lumOff val="15000"/>
                      </a:schemeClr>
                    </a:solidFill>
                    <a:latin typeface="+mn-lt"/>
                    <a:ea typeface="+mn-ea"/>
                    <a:cs typeface="+mn-ea"/>
                    <a:sym typeface="+mn-lt"/>
                  </a:rPr>
                  <a:t>台湾</a:t>
                </a:r>
              </a:p>
            </p:txBody>
          </p:sp>
        </p:grpSp>
        <p:cxnSp>
          <p:nvCxnSpPr>
            <p:cNvPr id="164" name="直接连接符 163">
              <a:extLst>
                <a:ext uri="{FF2B5EF4-FFF2-40B4-BE49-F238E27FC236}">
                  <a16:creationId xmlns="" xmlns:a16="http://schemas.microsoft.com/office/drawing/2014/main" id="{93726AD5-B577-4A36-86A3-6A22ACCB1370}"/>
                </a:ext>
              </a:extLst>
            </p:cNvPr>
            <p:cNvCxnSpPr>
              <a:cxnSpLocks/>
            </p:cNvCxnSpPr>
            <p:nvPr/>
          </p:nvCxnSpPr>
          <p:spPr>
            <a:xfrm flipV="1">
              <a:off x="4643438" y="3203157"/>
              <a:ext cx="778883" cy="11535"/>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grpSp>
          <p:nvGrpSpPr>
            <p:cNvPr id="165" name="组合 164">
              <a:extLst>
                <a:ext uri="{FF2B5EF4-FFF2-40B4-BE49-F238E27FC236}">
                  <a16:creationId xmlns="" xmlns:a16="http://schemas.microsoft.com/office/drawing/2014/main" id="{3ED2C513-4300-404D-B9AA-EA3BE471DD5F}"/>
                </a:ext>
              </a:extLst>
            </p:cNvPr>
            <p:cNvGrpSpPr/>
            <p:nvPr/>
          </p:nvGrpSpPr>
          <p:grpSpPr>
            <a:xfrm>
              <a:off x="4062553" y="4166147"/>
              <a:ext cx="1136820" cy="316096"/>
              <a:chOff x="4062399" y="4166145"/>
              <a:chExt cx="1136820" cy="316096"/>
            </a:xfrm>
          </p:grpSpPr>
          <p:cxnSp>
            <p:nvCxnSpPr>
              <p:cNvPr id="166" name="直接连接符 165">
                <a:extLst>
                  <a:ext uri="{FF2B5EF4-FFF2-40B4-BE49-F238E27FC236}">
                    <a16:creationId xmlns="" xmlns:a16="http://schemas.microsoft.com/office/drawing/2014/main" id="{C978B589-8828-43E7-AF19-D476286C0372}"/>
                  </a:ext>
                </a:extLst>
              </p:cNvPr>
              <p:cNvCxnSpPr>
                <a:cxnSpLocks/>
              </p:cNvCxnSpPr>
              <p:nvPr/>
            </p:nvCxnSpPr>
            <p:spPr>
              <a:xfrm>
                <a:off x="4192454" y="4480947"/>
                <a:ext cx="1006765" cy="129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a:extLst>
                  <a:ext uri="{FF2B5EF4-FFF2-40B4-BE49-F238E27FC236}">
                    <a16:creationId xmlns="" xmlns:a16="http://schemas.microsoft.com/office/drawing/2014/main" id="{F252E507-F581-460E-950A-9498063ABB26}"/>
                  </a:ext>
                </a:extLst>
              </p:cNvPr>
              <p:cNvCxnSpPr>
                <a:endCxn id="116" idx="34"/>
              </p:cNvCxnSpPr>
              <p:nvPr/>
            </p:nvCxnSpPr>
            <p:spPr>
              <a:xfrm rot="16200000" flipV="1">
                <a:off x="3968152" y="4260392"/>
                <a:ext cx="316096" cy="1276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8" name="组合 167">
              <a:extLst>
                <a:ext uri="{FF2B5EF4-FFF2-40B4-BE49-F238E27FC236}">
                  <a16:creationId xmlns="" xmlns:a16="http://schemas.microsoft.com/office/drawing/2014/main" id="{B6F63719-8EDB-47BA-B4F4-950270C0D8B3}"/>
                </a:ext>
              </a:extLst>
            </p:cNvPr>
            <p:cNvGrpSpPr/>
            <p:nvPr/>
          </p:nvGrpSpPr>
          <p:grpSpPr>
            <a:xfrm>
              <a:off x="4089642" y="2585444"/>
              <a:ext cx="1295579" cy="216366"/>
              <a:chOff x="4089642" y="2585443"/>
              <a:chExt cx="1295579" cy="216366"/>
            </a:xfrm>
          </p:grpSpPr>
          <p:cxnSp>
            <p:nvCxnSpPr>
              <p:cNvPr id="169" name="直接连接符 168">
                <a:extLst>
                  <a:ext uri="{FF2B5EF4-FFF2-40B4-BE49-F238E27FC236}">
                    <a16:creationId xmlns="" xmlns:a16="http://schemas.microsoft.com/office/drawing/2014/main" id="{5ADD256A-401E-4462-AABE-4873556F3E1E}"/>
                  </a:ext>
                </a:extLst>
              </p:cNvPr>
              <p:cNvCxnSpPr>
                <a:cxnSpLocks/>
              </p:cNvCxnSpPr>
              <p:nvPr/>
            </p:nvCxnSpPr>
            <p:spPr>
              <a:xfrm>
                <a:off x="4583739" y="2799624"/>
                <a:ext cx="801482" cy="218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a:extLst>
                  <a:ext uri="{FF2B5EF4-FFF2-40B4-BE49-F238E27FC236}">
                    <a16:creationId xmlns="" xmlns:a16="http://schemas.microsoft.com/office/drawing/2014/main" id="{5B7E95BF-3CFA-422B-92FA-CAEDBA5F0136}"/>
                  </a:ext>
                </a:extLst>
              </p:cNvPr>
              <p:cNvCxnSpPr/>
              <p:nvPr/>
            </p:nvCxnSpPr>
            <p:spPr>
              <a:xfrm flipH="1" flipV="1">
                <a:off x="4089642" y="2585443"/>
                <a:ext cx="494339" cy="2138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71" name="TextBox 137">
              <a:extLst>
                <a:ext uri="{FF2B5EF4-FFF2-40B4-BE49-F238E27FC236}">
                  <a16:creationId xmlns="" xmlns:a16="http://schemas.microsoft.com/office/drawing/2014/main" id="{575159CA-F912-487F-8896-E40156FFAF00}"/>
                </a:ext>
              </a:extLst>
            </p:cNvPr>
            <p:cNvSpPr txBox="1"/>
            <p:nvPr/>
          </p:nvSpPr>
          <p:spPr>
            <a:xfrm>
              <a:off x="4591540" y="4212307"/>
              <a:ext cx="1101732" cy="246213"/>
            </a:xfrm>
            <a:prstGeom prst="rect">
              <a:avLst/>
            </a:prstGeom>
            <a:noFill/>
          </p:spPr>
          <p:txBody>
            <a:bodyPr wrap="square" lIns="121912" tIns="60956" rIns="121912" bIns="60956" rtlCol="0">
              <a:spAutoFit/>
            </a:bodyPr>
            <a:lstStyle/>
            <a:p>
              <a:r>
                <a:rPr lang="zh-CN" altLang="en-US" sz="800" dirty="0">
                  <a:solidFill>
                    <a:srgbClr val="4B4D4F">
                      <a:lumMod val="75000"/>
                    </a:srgbClr>
                  </a:solidFill>
                  <a:cs typeface="+mn-ea"/>
                  <a:sym typeface="+mn-lt"/>
                </a:rPr>
                <a:t>华南地区</a:t>
              </a:r>
            </a:p>
          </p:txBody>
        </p:sp>
        <p:sp>
          <p:nvSpPr>
            <p:cNvPr id="172" name="TextBox 138">
              <a:extLst>
                <a:ext uri="{FF2B5EF4-FFF2-40B4-BE49-F238E27FC236}">
                  <a16:creationId xmlns="" xmlns:a16="http://schemas.microsoft.com/office/drawing/2014/main" id="{6A5C3B51-A5FB-47FD-8DDC-BCF885AE814B}"/>
                </a:ext>
              </a:extLst>
            </p:cNvPr>
            <p:cNvSpPr txBox="1"/>
            <p:nvPr/>
          </p:nvSpPr>
          <p:spPr>
            <a:xfrm>
              <a:off x="4764512" y="2559758"/>
              <a:ext cx="705500" cy="266384"/>
            </a:xfrm>
            <a:prstGeom prst="rect">
              <a:avLst/>
            </a:prstGeom>
            <a:noFill/>
          </p:spPr>
          <p:txBody>
            <a:bodyPr wrap="square" lIns="121912" tIns="60956" rIns="121912" bIns="60956" rtlCol="0">
              <a:spAutoFit/>
            </a:bodyPr>
            <a:lstStyle/>
            <a:p>
              <a:r>
                <a:rPr lang="zh-CN" altLang="en-US" sz="800" dirty="0">
                  <a:solidFill>
                    <a:srgbClr val="4B4D4F">
                      <a:lumMod val="75000"/>
                    </a:srgbClr>
                  </a:solidFill>
                  <a:cs typeface="+mn-ea"/>
                  <a:sym typeface="+mn-lt"/>
                </a:rPr>
                <a:t>华北地区</a:t>
              </a:r>
            </a:p>
          </p:txBody>
        </p:sp>
        <p:sp>
          <p:nvSpPr>
            <p:cNvPr id="173" name="TextBox 139">
              <a:extLst>
                <a:ext uri="{FF2B5EF4-FFF2-40B4-BE49-F238E27FC236}">
                  <a16:creationId xmlns="" xmlns:a16="http://schemas.microsoft.com/office/drawing/2014/main" id="{AA3AC8F6-5E20-4D12-8E0D-973F6A997E8E}"/>
                </a:ext>
              </a:extLst>
            </p:cNvPr>
            <p:cNvSpPr txBox="1"/>
            <p:nvPr/>
          </p:nvSpPr>
          <p:spPr>
            <a:xfrm>
              <a:off x="4788402" y="2956944"/>
              <a:ext cx="821941" cy="246213"/>
            </a:xfrm>
            <a:prstGeom prst="rect">
              <a:avLst/>
            </a:prstGeom>
            <a:noFill/>
            <a:effectLst/>
          </p:spPr>
          <p:txBody>
            <a:bodyPr wrap="square" lIns="121912" tIns="60956" rIns="121912" bIns="60956" rtlCol="0">
              <a:spAutoFit/>
            </a:bodyPr>
            <a:lstStyle/>
            <a:p>
              <a:r>
                <a:rPr lang="zh-CN" altLang="en-US" sz="800" dirty="0">
                  <a:solidFill>
                    <a:srgbClr val="4B4D4F">
                      <a:lumMod val="75000"/>
                    </a:srgbClr>
                  </a:solidFill>
                  <a:cs typeface="+mn-ea"/>
                  <a:sym typeface="+mn-lt"/>
                </a:rPr>
                <a:t>华东地区</a:t>
              </a:r>
            </a:p>
          </p:txBody>
        </p:sp>
        <p:cxnSp>
          <p:nvCxnSpPr>
            <p:cNvPr id="188" name="直接连接符 187">
              <a:extLst>
                <a:ext uri="{FF2B5EF4-FFF2-40B4-BE49-F238E27FC236}">
                  <a16:creationId xmlns="" xmlns:a16="http://schemas.microsoft.com/office/drawing/2014/main" id="{5BEBAF0D-B343-4EAB-9D0B-A70602FBCA2B}"/>
                </a:ext>
              </a:extLst>
            </p:cNvPr>
            <p:cNvCxnSpPr>
              <a:cxnSpLocks/>
              <a:endCxn id="126" idx="15"/>
            </p:cNvCxnSpPr>
            <p:nvPr/>
          </p:nvCxnSpPr>
          <p:spPr>
            <a:xfrm rot="10800000" flipV="1">
              <a:off x="4151120" y="3214691"/>
              <a:ext cx="492322" cy="37543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a:extLst>
                <a:ext uri="{FF2B5EF4-FFF2-40B4-BE49-F238E27FC236}">
                  <a16:creationId xmlns="" xmlns:a16="http://schemas.microsoft.com/office/drawing/2014/main" id="{81605128-654E-4FE6-904D-02454F861C18}"/>
                </a:ext>
              </a:extLst>
            </p:cNvPr>
            <p:cNvCxnSpPr/>
            <p:nvPr/>
          </p:nvCxnSpPr>
          <p:spPr>
            <a:xfrm>
              <a:off x="4286248" y="3141666"/>
              <a:ext cx="357190" cy="73026"/>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3168978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75"/>
                                        </p:tgtEl>
                                        <p:attrNameLst>
                                          <p:attrName>style.visibility</p:attrName>
                                        </p:attrNameLst>
                                      </p:cBhvr>
                                      <p:to>
                                        <p:strVal val="visible"/>
                                      </p:to>
                                    </p:set>
                                    <p:anim calcmode="lin" valueType="num">
                                      <p:cBhvr>
                                        <p:cTn id="11" dur="500" fill="hold"/>
                                        <p:tgtEl>
                                          <p:spTgt spid="175"/>
                                        </p:tgtEl>
                                        <p:attrNameLst>
                                          <p:attrName>ppt_w</p:attrName>
                                        </p:attrNameLst>
                                      </p:cBhvr>
                                      <p:tavLst>
                                        <p:tav tm="0">
                                          <p:val>
                                            <p:fltVal val="0"/>
                                          </p:val>
                                        </p:tav>
                                        <p:tav tm="100000">
                                          <p:val>
                                            <p:strVal val="#ppt_w"/>
                                          </p:val>
                                        </p:tav>
                                      </p:tavLst>
                                    </p:anim>
                                    <p:anim calcmode="lin" valueType="num">
                                      <p:cBhvr>
                                        <p:cTn id="12" dur="500" fill="hold"/>
                                        <p:tgtEl>
                                          <p:spTgt spid="175"/>
                                        </p:tgtEl>
                                        <p:attrNameLst>
                                          <p:attrName>ppt_h</p:attrName>
                                        </p:attrNameLst>
                                      </p:cBhvr>
                                      <p:tavLst>
                                        <p:tav tm="0">
                                          <p:val>
                                            <p:fltVal val="0"/>
                                          </p:val>
                                        </p:tav>
                                        <p:tav tm="100000">
                                          <p:val>
                                            <p:strVal val="#ppt_h"/>
                                          </p:val>
                                        </p:tav>
                                      </p:tavLst>
                                    </p:anim>
                                    <p:animEffect transition="in" filter="fade">
                                      <p:cBhvr>
                                        <p:cTn id="13" dur="500"/>
                                        <p:tgtEl>
                                          <p:spTgt spid="175"/>
                                        </p:tgtEl>
                                      </p:cBhvr>
                                    </p:animEffect>
                                  </p:childTnLst>
                                </p:cTn>
                              </p:par>
                            </p:childTnLst>
                          </p:cTn>
                        </p:par>
                        <p:par>
                          <p:cTn id="14" fill="hold">
                            <p:stCondLst>
                              <p:cond delay="1000"/>
                            </p:stCondLst>
                            <p:childTnLst>
                              <p:par>
                                <p:cTn id="15" presetID="53" presetClass="entr" presetSubtype="16" fill="hold" grpId="0" nodeType="afterEffect">
                                  <p:stCondLst>
                                    <p:cond delay="267"/>
                                  </p:stCondLst>
                                  <p:childTnLst>
                                    <p:set>
                                      <p:cBhvr>
                                        <p:cTn id="16" dur="1" fill="hold">
                                          <p:stCondLst>
                                            <p:cond delay="0"/>
                                          </p:stCondLst>
                                        </p:cTn>
                                        <p:tgtEl>
                                          <p:spTgt spid="185"/>
                                        </p:tgtEl>
                                        <p:attrNameLst>
                                          <p:attrName>style.visibility</p:attrName>
                                        </p:attrNameLst>
                                      </p:cBhvr>
                                      <p:to>
                                        <p:strVal val="visible"/>
                                      </p:to>
                                    </p:set>
                                    <p:anim calcmode="lin" valueType="num">
                                      <p:cBhvr>
                                        <p:cTn id="17" dur="431" fill="hold"/>
                                        <p:tgtEl>
                                          <p:spTgt spid="185"/>
                                        </p:tgtEl>
                                        <p:attrNameLst>
                                          <p:attrName>ppt_w</p:attrName>
                                        </p:attrNameLst>
                                      </p:cBhvr>
                                      <p:tavLst>
                                        <p:tav tm="0">
                                          <p:val>
                                            <p:fltVal val="0"/>
                                          </p:val>
                                        </p:tav>
                                        <p:tav tm="100000">
                                          <p:val>
                                            <p:strVal val="#ppt_w"/>
                                          </p:val>
                                        </p:tav>
                                      </p:tavLst>
                                    </p:anim>
                                    <p:anim calcmode="lin" valueType="num">
                                      <p:cBhvr>
                                        <p:cTn id="18" dur="431" fill="hold"/>
                                        <p:tgtEl>
                                          <p:spTgt spid="185"/>
                                        </p:tgtEl>
                                        <p:attrNameLst>
                                          <p:attrName>ppt_h</p:attrName>
                                        </p:attrNameLst>
                                      </p:cBhvr>
                                      <p:tavLst>
                                        <p:tav tm="0">
                                          <p:val>
                                            <p:fltVal val="0"/>
                                          </p:val>
                                        </p:tav>
                                        <p:tav tm="100000">
                                          <p:val>
                                            <p:strVal val="#ppt_h"/>
                                          </p:val>
                                        </p:tav>
                                      </p:tavLst>
                                    </p:anim>
                                    <p:animEffect transition="in" filter="fade">
                                      <p:cBhvr>
                                        <p:cTn id="19" dur="431"/>
                                        <p:tgtEl>
                                          <p:spTgt spid="185"/>
                                        </p:tgtEl>
                                      </p:cBhvr>
                                    </p:animEffect>
                                  </p:childTnLst>
                                </p:cTn>
                              </p:par>
                              <p:par>
                                <p:cTn id="20" presetID="53" presetClass="entr" presetSubtype="16" fill="hold" grpId="0" nodeType="withEffect">
                                  <p:stCondLst>
                                    <p:cond delay="290"/>
                                  </p:stCondLst>
                                  <p:childTnLst>
                                    <p:set>
                                      <p:cBhvr>
                                        <p:cTn id="21" dur="1" fill="hold">
                                          <p:stCondLst>
                                            <p:cond delay="0"/>
                                          </p:stCondLst>
                                        </p:cTn>
                                        <p:tgtEl>
                                          <p:spTgt spid="178"/>
                                        </p:tgtEl>
                                        <p:attrNameLst>
                                          <p:attrName>style.visibility</p:attrName>
                                        </p:attrNameLst>
                                      </p:cBhvr>
                                      <p:to>
                                        <p:strVal val="visible"/>
                                      </p:to>
                                    </p:set>
                                    <p:anim calcmode="lin" valueType="num">
                                      <p:cBhvr>
                                        <p:cTn id="22" dur="395" fill="hold"/>
                                        <p:tgtEl>
                                          <p:spTgt spid="178"/>
                                        </p:tgtEl>
                                        <p:attrNameLst>
                                          <p:attrName>ppt_w</p:attrName>
                                        </p:attrNameLst>
                                      </p:cBhvr>
                                      <p:tavLst>
                                        <p:tav tm="0">
                                          <p:val>
                                            <p:fltVal val="0"/>
                                          </p:val>
                                        </p:tav>
                                        <p:tav tm="100000">
                                          <p:val>
                                            <p:strVal val="#ppt_w"/>
                                          </p:val>
                                        </p:tav>
                                      </p:tavLst>
                                    </p:anim>
                                    <p:anim calcmode="lin" valueType="num">
                                      <p:cBhvr>
                                        <p:cTn id="23" dur="395" fill="hold"/>
                                        <p:tgtEl>
                                          <p:spTgt spid="178"/>
                                        </p:tgtEl>
                                        <p:attrNameLst>
                                          <p:attrName>ppt_h</p:attrName>
                                        </p:attrNameLst>
                                      </p:cBhvr>
                                      <p:tavLst>
                                        <p:tav tm="0">
                                          <p:val>
                                            <p:fltVal val="0"/>
                                          </p:val>
                                        </p:tav>
                                        <p:tav tm="100000">
                                          <p:val>
                                            <p:strVal val="#ppt_h"/>
                                          </p:val>
                                        </p:tav>
                                      </p:tavLst>
                                    </p:anim>
                                    <p:animEffect transition="in" filter="fade">
                                      <p:cBhvr>
                                        <p:cTn id="24" dur="395"/>
                                        <p:tgtEl>
                                          <p:spTgt spid="178"/>
                                        </p:tgtEl>
                                      </p:cBhvr>
                                    </p:animEffect>
                                  </p:childTnLst>
                                </p:cTn>
                              </p:par>
                              <p:par>
                                <p:cTn id="25" presetID="53" presetClass="entr" presetSubtype="16" fill="hold" grpId="0" nodeType="withEffect">
                                  <p:stCondLst>
                                    <p:cond delay="145"/>
                                  </p:stCondLst>
                                  <p:childTnLst>
                                    <p:set>
                                      <p:cBhvr>
                                        <p:cTn id="26" dur="1" fill="hold">
                                          <p:stCondLst>
                                            <p:cond delay="0"/>
                                          </p:stCondLst>
                                        </p:cTn>
                                        <p:tgtEl>
                                          <p:spTgt spid="179"/>
                                        </p:tgtEl>
                                        <p:attrNameLst>
                                          <p:attrName>style.visibility</p:attrName>
                                        </p:attrNameLst>
                                      </p:cBhvr>
                                      <p:to>
                                        <p:strVal val="visible"/>
                                      </p:to>
                                    </p:set>
                                    <p:anim calcmode="lin" valueType="num">
                                      <p:cBhvr>
                                        <p:cTn id="27" dur="187" fill="hold"/>
                                        <p:tgtEl>
                                          <p:spTgt spid="179"/>
                                        </p:tgtEl>
                                        <p:attrNameLst>
                                          <p:attrName>ppt_w</p:attrName>
                                        </p:attrNameLst>
                                      </p:cBhvr>
                                      <p:tavLst>
                                        <p:tav tm="0">
                                          <p:val>
                                            <p:fltVal val="0"/>
                                          </p:val>
                                        </p:tav>
                                        <p:tav tm="100000">
                                          <p:val>
                                            <p:strVal val="#ppt_w"/>
                                          </p:val>
                                        </p:tav>
                                      </p:tavLst>
                                    </p:anim>
                                    <p:anim calcmode="lin" valueType="num">
                                      <p:cBhvr>
                                        <p:cTn id="28" dur="187" fill="hold"/>
                                        <p:tgtEl>
                                          <p:spTgt spid="179"/>
                                        </p:tgtEl>
                                        <p:attrNameLst>
                                          <p:attrName>ppt_h</p:attrName>
                                        </p:attrNameLst>
                                      </p:cBhvr>
                                      <p:tavLst>
                                        <p:tav tm="0">
                                          <p:val>
                                            <p:fltVal val="0"/>
                                          </p:val>
                                        </p:tav>
                                        <p:tav tm="100000">
                                          <p:val>
                                            <p:strVal val="#ppt_h"/>
                                          </p:val>
                                        </p:tav>
                                      </p:tavLst>
                                    </p:anim>
                                    <p:animEffect transition="in" filter="fade">
                                      <p:cBhvr>
                                        <p:cTn id="29" dur="187"/>
                                        <p:tgtEl>
                                          <p:spTgt spid="179"/>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83"/>
                                        </p:tgtEl>
                                        <p:attrNameLst>
                                          <p:attrName>style.visibility</p:attrName>
                                        </p:attrNameLst>
                                      </p:cBhvr>
                                      <p:to>
                                        <p:strVal val="visible"/>
                                      </p:to>
                                    </p:set>
                                    <p:anim calcmode="lin" valueType="num">
                                      <p:cBhvr>
                                        <p:cTn id="32" dur="481" fill="hold"/>
                                        <p:tgtEl>
                                          <p:spTgt spid="183"/>
                                        </p:tgtEl>
                                        <p:attrNameLst>
                                          <p:attrName>ppt_w</p:attrName>
                                        </p:attrNameLst>
                                      </p:cBhvr>
                                      <p:tavLst>
                                        <p:tav tm="0">
                                          <p:val>
                                            <p:fltVal val="0"/>
                                          </p:val>
                                        </p:tav>
                                        <p:tav tm="100000">
                                          <p:val>
                                            <p:strVal val="#ppt_w"/>
                                          </p:val>
                                        </p:tav>
                                      </p:tavLst>
                                    </p:anim>
                                    <p:anim calcmode="lin" valueType="num">
                                      <p:cBhvr>
                                        <p:cTn id="33" dur="481" fill="hold"/>
                                        <p:tgtEl>
                                          <p:spTgt spid="183"/>
                                        </p:tgtEl>
                                        <p:attrNameLst>
                                          <p:attrName>ppt_h</p:attrName>
                                        </p:attrNameLst>
                                      </p:cBhvr>
                                      <p:tavLst>
                                        <p:tav tm="0">
                                          <p:val>
                                            <p:fltVal val="0"/>
                                          </p:val>
                                        </p:tav>
                                        <p:tav tm="100000">
                                          <p:val>
                                            <p:strVal val="#ppt_h"/>
                                          </p:val>
                                        </p:tav>
                                      </p:tavLst>
                                    </p:anim>
                                    <p:animEffect transition="in" filter="fade">
                                      <p:cBhvr>
                                        <p:cTn id="34" dur="481"/>
                                        <p:tgtEl>
                                          <p:spTgt spid="183"/>
                                        </p:tgtEl>
                                      </p:cBhvr>
                                    </p:animEffect>
                                  </p:childTnLst>
                                </p:cTn>
                              </p:par>
                              <p:par>
                                <p:cTn id="35" presetID="53" presetClass="entr" presetSubtype="16" fill="hold" grpId="0" nodeType="withEffect">
                                  <p:stCondLst>
                                    <p:cond delay="387"/>
                                  </p:stCondLst>
                                  <p:childTnLst>
                                    <p:set>
                                      <p:cBhvr>
                                        <p:cTn id="36" dur="1" fill="hold">
                                          <p:stCondLst>
                                            <p:cond delay="0"/>
                                          </p:stCondLst>
                                        </p:cTn>
                                        <p:tgtEl>
                                          <p:spTgt spid="184"/>
                                        </p:tgtEl>
                                        <p:attrNameLst>
                                          <p:attrName>style.visibility</p:attrName>
                                        </p:attrNameLst>
                                      </p:cBhvr>
                                      <p:to>
                                        <p:strVal val="visible"/>
                                      </p:to>
                                    </p:set>
                                    <p:anim calcmode="lin" valueType="num">
                                      <p:cBhvr>
                                        <p:cTn id="37" dur="436" fill="hold"/>
                                        <p:tgtEl>
                                          <p:spTgt spid="184"/>
                                        </p:tgtEl>
                                        <p:attrNameLst>
                                          <p:attrName>ppt_w</p:attrName>
                                        </p:attrNameLst>
                                      </p:cBhvr>
                                      <p:tavLst>
                                        <p:tav tm="0">
                                          <p:val>
                                            <p:fltVal val="0"/>
                                          </p:val>
                                        </p:tav>
                                        <p:tav tm="100000">
                                          <p:val>
                                            <p:strVal val="#ppt_w"/>
                                          </p:val>
                                        </p:tav>
                                      </p:tavLst>
                                    </p:anim>
                                    <p:anim calcmode="lin" valueType="num">
                                      <p:cBhvr>
                                        <p:cTn id="38" dur="436" fill="hold"/>
                                        <p:tgtEl>
                                          <p:spTgt spid="184"/>
                                        </p:tgtEl>
                                        <p:attrNameLst>
                                          <p:attrName>ppt_h</p:attrName>
                                        </p:attrNameLst>
                                      </p:cBhvr>
                                      <p:tavLst>
                                        <p:tav tm="0">
                                          <p:val>
                                            <p:fltVal val="0"/>
                                          </p:val>
                                        </p:tav>
                                        <p:tav tm="100000">
                                          <p:val>
                                            <p:strVal val="#ppt_h"/>
                                          </p:val>
                                        </p:tav>
                                      </p:tavLst>
                                    </p:anim>
                                    <p:animEffect transition="in" filter="fade">
                                      <p:cBhvr>
                                        <p:cTn id="39" dur="436"/>
                                        <p:tgtEl>
                                          <p:spTgt spid="184"/>
                                        </p:tgtEl>
                                      </p:cBhvr>
                                    </p:animEffect>
                                  </p:childTnLst>
                                </p:cTn>
                              </p:par>
                              <p:par>
                                <p:cTn id="40" presetID="53" presetClass="entr" presetSubtype="16" fill="hold" grpId="0" nodeType="withEffect">
                                  <p:stCondLst>
                                    <p:cond delay="7"/>
                                  </p:stCondLst>
                                  <p:childTnLst>
                                    <p:set>
                                      <p:cBhvr>
                                        <p:cTn id="41" dur="1" fill="hold">
                                          <p:stCondLst>
                                            <p:cond delay="0"/>
                                          </p:stCondLst>
                                        </p:cTn>
                                        <p:tgtEl>
                                          <p:spTgt spid="186"/>
                                        </p:tgtEl>
                                        <p:attrNameLst>
                                          <p:attrName>style.visibility</p:attrName>
                                        </p:attrNameLst>
                                      </p:cBhvr>
                                      <p:to>
                                        <p:strVal val="visible"/>
                                      </p:to>
                                    </p:set>
                                    <p:anim calcmode="lin" valueType="num">
                                      <p:cBhvr>
                                        <p:cTn id="42" dur="200" fill="hold"/>
                                        <p:tgtEl>
                                          <p:spTgt spid="186"/>
                                        </p:tgtEl>
                                        <p:attrNameLst>
                                          <p:attrName>ppt_w</p:attrName>
                                        </p:attrNameLst>
                                      </p:cBhvr>
                                      <p:tavLst>
                                        <p:tav tm="0">
                                          <p:val>
                                            <p:fltVal val="0"/>
                                          </p:val>
                                        </p:tav>
                                        <p:tav tm="100000">
                                          <p:val>
                                            <p:strVal val="#ppt_w"/>
                                          </p:val>
                                        </p:tav>
                                      </p:tavLst>
                                    </p:anim>
                                    <p:anim calcmode="lin" valueType="num">
                                      <p:cBhvr>
                                        <p:cTn id="43" dur="200" fill="hold"/>
                                        <p:tgtEl>
                                          <p:spTgt spid="186"/>
                                        </p:tgtEl>
                                        <p:attrNameLst>
                                          <p:attrName>ppt_h</p:attrName>
                                        </p:attrNameLst>
                                      </p:cBhvr>
                                      <p:tavLst>
                                        <p:tav tm="0">
                                          <p:val>
                                            <p:fltVal val="0"/>
                                          </p:val>
                                        </p:tav>
                                        <p:tav tm="100000">
                                          <p:val>
                                            <p:strVal val="#ppt_h"/>
                                          </p:val>
                                        </p:tav>
                                      </p:tavLst>
                                    </p:anim>
                                    <p:animEffect transition="in" filter="fade">
                                      <p:cBhvr>
                                        <p:cTn id="44" dur="200"/>
                                        <p:tgtEl>
                                          <p:spTgt spid="186"/>
                                        </p:tgtEl>
                                      </p:cBhvr>
                                    </p:animEffect>
                                  </p:childTnLst>
                                </p:cTn>
                              </p:par>
                              <p:par>
                                <p:cTn id="45" presetID="53" presetClass="entr" presetSubtype="16" fill="hold" grpId="0" nodeType="withEffect">
                                  <p:stCondLst>
                                    <p:cond delay="380"/>
                                  </p:stCondLst>
                                  <p:childTnLst>
                                    <p:set>
                                      <p:cBhvr>
                                        <p:cTn id="46" dur="1" fill="hold">
                                          <p:stCondLst>
                                            <p:cond delay="0"/>
                                          </p:stCondLst>
                                        </p:cTn>
                                        <p:tgtEl>
                                          <p:spTgt spid="187"/>
                                        </p:tgtEl>
                                        <p:attrNameLst>
                                          <p:attrName>style.visibility</p:attrName>
                                        </p:attrNameLst>
                                      </p:cBhvr>
                                      <p:to>
                                        <p:strVal val="visible"/>
                                      </p:to>
                                    </p:set>
                                    <p:anim calcmode="lin" valueType="num">
                                      <p:cBhvr>
                                        <p:cTn id="47" dur="475" fill="hold"/>
                                        <p:tgtEl>
                                          <p:spTgt spid="187"/>
                                        </p:tgtEl>
                                        <p:attrNameLst>
                                          <p:attrName>ppt_w</p:attrName>
                                        </p:attrNameLst>
                                      </p:cBhvr>
                                      <p:tavLst>
                                        <p:tav tm="0">
                                          <p:val>
                                            <p:fltVal val="0"/>
                                          </p:val>
                                        </p:tav>
                                        <p:tav tm="100000">
                                          <p:val>
                                            <p:strVal val="#ppt_w"/>
                                          </p:val>
                                        </p:tav>
                                      </p:tavLst>
                                    </p:anim>
                                    <p:anim calcmode="lin" valueType="num">
                                      <p:cBhvr>
                                        <p:cTn id="48" dur="475" fill="hold"/>
                                        <p:tgtEl>
                                          <p:spTgt spid="187"/>
                                        </p:tgtEl>
                                        <p:attrNameLst>
                                          <p:attrName>ppt_h</p:attrName>
                                        </p:attrNameLst>
                                      </p:cBhvr>
                                      <p:tavLst>
                                        <p:tav tm="0">
                                          <p:val>
                                            <p:fltVal val="0"/>
                                          </p:val>
                                        </p:tav>
                                        <p:tav tm="100000">
                                          <p:val>
                                            <p:strVal val="#ppt_h"/>
                                          </p:val>
                                        </p:tav>
                                      </p:tavLst>
                                    </p:anim>
                                    <p:animEffect transition="in" filter="fade">
                                      <p:cBhvr>
                                        <p:cTn id="49" dur="475"/>
                                        <p:tgtEl>
                                          <p:spTgt spid="187"/>
                                        </p:tgtEl>
                                      </p:cBhvr>
                                    </p:animEffect>
                                  </p:childTnLst>
                                </p:cTn>
                              </p:par>
                              <p:par>
                                <p:cTn id="50" presetID="53" presetClass="entr" presetSubtype="16" fill="hold" grpId="0" nodeType="withEffect">
                                  <p:stCondLst>
                                    <p:cond delay="407"/>
                                  </p:stCondLst>
                                  <p:childTnLst>
                                    <p:set>
                                      <p:cBhvr>
                                        <p:cTn id="51" dur="1" fill="hold">
                                          <p:stCondLst>
                                            <p:cond delay="0"/>
                                          </p:stCondLst>
                                        </p:cTn>
                                        <p:tgtEl>
                                          <p:spTgt spid="180"/>
                                        </p:tgtEl>
                                        <p:attrNameLst>
                                          <p:attrName>style.visibility</p:attrName>
                                        </p:attrNameLst>
                                      </p:cBhvr>
                                      <p:to>
                                        <p:strVal val="visible"/>
                                      </p:to>
                                    </p:set>
                                    <p:anim calcmode="lin" valueType="num">
                                      <p:cBhvr>
                                        <p:cTn id="52" dur="182" fill="hold"/>
                                        <p:tgtEl>
                                          <p:spTgt spid="180"/>
                                        </p:tgtEl>
                                        <p:attrNameLst>
                                          <p:attrName>ppt_w</p:attrName>
                                        </p:attrNameLst>
                                      </p:cBhvr>
                                      <p:tavLst>
                                        <p:tav tm="0">
                                          <p:val>
                                            <p:fltVal val="0"/>
                                          </p:val>
                                        </p:tav>
                                        <p:tav tm="100000">
                                          <p:val>
                                            <p:strVal val="#ppt_w"/>
                                          </p:val>
                                        </p:tav>
                                      </p:tavLst>
                                    </p:anim>
                                    <p:anim calcmode="lin" valueType="num">
                                      <p:cBhvr>
                                        <p:cTn id="53" dur="182" fill="hold"/>
                                        <p:tgtEl>
                                          <p:spTgt spid="180"/>
                                        </p:tgtEl>
                                        <p:attrNameLst>
                                          <p:attrName>ppt_h</p:attrName>
                                        </p:attrNameLst>
                                      </p:cBhvr>
                                      <p:tavLst>
                                        <p:tav tm="0">
                                          <p:val>
                                            <p:fltVal val="0"/>
                                          </p:val>
                                        </p:tav>
                                        <p:tav tm="100000">
                                          <p:val>
                                            <p:strVal val="#ppt_h"/>
                                          </p:val>
                                        </p:tav>
                                      </p:tavLst>
                                    </p:anim>
                                    <p:animEffect transition="in" filter="fade">
                                      <p:cBhvr>
                                        <p:cTn id="54" dur="182"/>
                                        <p:tgtEl>
                                          <p:spTgt spid="180"/>
                                        </p:tgtEl>
                                      </p:cBhvr>
                                    </p:animEffect>
                                  </p:childTnLst>
                                </p:cTn>
                              </p:par>
                              <p:par>
                                <p:cTn id="55" presetID="53" presetClass="entr" presetSubtype="16" fill="hold" grpId="0" nodeType="withEffect">
                                  <p:stCondLst>
                                    <p:cond delay="355"/>
                                  </p:stCondLst>
                                  <p:childTnLst>
                                    <p:set>
                                      <p:cBhvr>
                                        <p:cTn id="56" dur="1" fill="hold">
                                          <p:stCondLst>
                                            <p:cond delay="0"/>
                                          </p:stCondLst>
                                        </p:cTn>
                                        <p:tgtEl>
                                          <p:spTgt spid="182"/>
                                        </p:tgtEl>
                                        <p:attrNameLst>
                                          <p:attrName>style.visibility</p:attrName>
                                        </p:attrNameLst>
                                      </p:cBhvr>
                                      <p:to>
                                        <p:strVal val="visible"/>
                                      </p:to>
                                    </p:set>
                                    <p:anim calcmode="lin" valueType="num">
                                      <p:cBhvr>
                                        <p:cTn id="57" dur="262" fill="hold"/>
                                        <p:tgtEl>
                                          <p:spTgt spid="182"/>
                                        </p:tgtEl>
                                        <p:attrNameLst>
                                          <p:attrName>ppt_w</p:attrName>
                                        </p:attrNameLst>
                                      </p:cBhvr>
                                      <p:tavLst>
                                        <p:tav tm="0">
                                          <p:val>
                                            <p:fltVal val="0"/>
                                          </p:val>
                                        </p:tav>
                                        <p:tav tm="100000">
                                          <p:val>
                                            <p:strVal val="#ppt_w"/>
                                          </p:val>
                                        </p:tav>
                                      </p:tavLst>
                                    </p:anim>
                                    <p:anim calcmode="lin" valueType="num">
                                      <p:cBhvr>
                                        <p:cTn id="58" dur="262" fill="hold"/>
                                        <p:tgtEl>
                                          <p:spTgt spid="182"/>
                                        </p:tgtEl>
                                        <p:attrNameLst>
                                          <p:attrName>ppt_h</p:attrName>
                                        </p:attrNameLst>
                                      </p:cBhvr>
                                      <p:tavLst>
                                        <p:tav tm="0">
                                          <p:val>
                                            <p:fltVal val="0"/>
                                          </p:val>
                                        </p:tav>
                                        <p:tav tm="100000">
                                          <p:val>
                                            <p:strVal val="#ppt_h"/>
                                          </p:val>
                                        </p:tav>
                                      </p:tavLst>
                                    </p:anim>
                                    <p:animEffect transition="in" filter="fade">
                                      <p:cBhvr>
                                        <p:cTn id="59" dur="262"/>
                                        <p:tgtEl>
                                          <p:spTgt spid="182"/>
                                        </p:tgtEl>
                                      </p:cBhvr>
                                    </p:animEffect>
                                  </p:childTnLst>
                                </p:cTn>
                              </p:par>
                            </p:childTnLst>
                          </p:cTn>
                        </p:par>
                        <p:par>
                          <p:cTn id="60" fill="hold">
                            <p:stCondLst>
                              <p:cond delay="1981"/>
                            </p:stCondLst>
                            <p:childTnLst>
                              <p:par>
                                <p:cTn id="61" presetID="21" presetClass="entr" presetSubtype="1" fill="hold" grpId="0" nodeType="afterEffect">
                                  <p:stCondLst>
                                    <p:cond delay="0"/>
                                  </p:stCondLst>
                                  <p:childTnLst>
                                    <p:set>
                                      <p:cBhvr>
                                        <p:cTn id="62" dur="1" fill="hold">
                                          <p:stCondLst>
                                            <p:cond delay="0"/>
                                          </p:stCondLst>
                                        </p:cTn>
                                        <p:tgtEl>
                                          <p:spTgt spid="174"/>
                                        </p:tgtEl>
                                        <p:attrNameLst>
                                          <p:attrName>style.visibility</p:attrName>
                                        </p:attrNameLst>
                                      </p:cBhvr>
                                      <p:to>
                                        <p:strVal val="visible"/>
                                      </p:to>
                                    </p:set>
                                    <p:animEffect transition="in" filter="wheel(1)">
                                      <p:cBhvr>
                                        <p:cTn id="63" dur="1000"/>
                                        <p:tgtEl>
                                          <p:spTgt spid="174"/>
                                        </p:tgtEl>
                                      </p:cBhvr>
                                    </p:animEffect>
                                  </p:childTnLst>
                                </p:cTn>
                              </p:par>
                            </p:childTnLst>
                          </p:cTn>
                        </p:par>
                        <p:par>
                          <p:cTn id="64" fill="hold">
                            <p:stCondLst>
                              <p:cond delay="2981"/>
                            </p:stCondLst>
                            <p:childTnLst>
                              <p:par>
                                <p:cTn id="65" presetID="22" presetClass="entr" presetSubtype="8" fill="hold" grpId="0" nodeType="afterEffect">
                                  <p:stCondLst>
                                    <p:cond delay="0"/>
                                  </p:stCondLst>
                                  <p:iterate type="lt">
                                    <p:tmPct val="10000"/>
                                  </p:iterate>
                                  <p:childTnLst>
                                    <p:set>
                                      <p:cBhvr>
                                        <p:cTn id="66" dur="1" fill="hold">
                                          <p:stCondLst>
                                            <p:cond delay="0"/>
                                          </p:stCondLst>
                                        </p:cTn>
                                        <p:tgtEl>
                                          <p:spTgt spid="181"/>
                                        </p:tgtEl>
                                        <p:attrNameLst>
                                          <p:attrName>style.visibility</p:attrName>
                                        </p:attrNameLst>
                                      </p:cBhvr>
                                      <p:to>
                                        <p:strVal val="visible"/>
                                      </p:to>
                                    </p:set>
                                    <p:animEffect transition="in" filter="wipe(left)">
                                      <p:cBhvr>
                                        <p:cTn id="67" dur="25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4" grpId="0" animBg="1"/>
      <p:bldP spid="178" grpId="0" animBg="1"/>
      <p:bldP spid="179" grpId="0" animBg="1"/>
      <p:bldP spid="180" grpId="0" animBg="1"/>
      <p:bldP spid="181" grpId="0"/>
      <p:bldP spid="182" grpId="0" animBg="1"/>
      <p:bldP spid="183" grpId="0" animBg="1"/>
      <p:bldP spid="184" grpId="0" animBg="1"/>
      <p:bldP spid="185" grpId="0" animBg="1"/>
      <p:bldP spid="186" grpId="0" animBg="1"/>
      <p:bldP spid="18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17</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grpSp>
        <p:nvGrpSpPr>
          <p:cNvPr id="21" name="组合 20">
            <a:extLst>
              <a:ext uri="{FF2B5EF4-FFF2-40B4-BE49-F238E27FC236}">
                <a16:creationId xmlns="" xmlns:a16="http://schemas.microsoft.com/office/drawing/2014/main" id="{80452832-D528-44EC-ADC6-8623713DFFF6}"/>
              </a:ext>
            </a:extLst>
          </p:cNvPr>
          <p:cNvGrpSpPr/>
          <p:nvPr/>
        </p:nvGrpSpPr>
        <p:grpSpPr>
          <a:xfrm>
            <a:off x="5081262" y="2437261"/>
            <a:ext cx="1905534" cy="1828848"/>
            <a:chOff x="4086705" y="-1987814"/>
            <a:chExt cx="1827712" cy="1828848"/>
          </a:xfrm>
        </p:grpSpPr>
        <p:sp>
          <p:nvSpPr>
            <p:cNvPr id="22" name="矩形 10">
              <a:extLst>
                <a:ext uri="{FF2B5EF4-FFF2-40B4-BE49-F238E27FC236}">
                  <a16:creationId xmlns="" xmlns:a16="http://schemas.microsoft.com/office/drawing/2014/main" id="{2E2A4130-89FD-42DB-82F0-6D67DBA48B62}"/>
                </a:ext>
              </a:extLst>
            </p:cNvPr>
            <p:cNvSpPr>
              <a:spLocks noChangeAspect="1"/>
            </p:cNvSpPr>
            <p:nvPr/>
          </p:nvSpPr>
          <p:spPr>
            <a:xfrm>
              <a:off x="4086705" y="-1987814"/>
              <a:ext cx="1827712" cy="182884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23" name="KSO_Shape">
              <a:extLst>
                <a:ext uri="{FF2B5EF4-FFF2-40B4-BE49-F238E27FC236}">
                  <a16:creationId xmlns="" xmlns:a16="http://schemas.microsoft.com/office/drawing/2014/main" id="{6FE954D9-1764-41AA-AA16-6E116A299F12}"/>
                </a:ext>
              </a:extLst>
            </p:cNvPr>
            <p:cNvSpPr>
              <a:spLocks noChangeAspect="1"/>
            </p:cNvSpPr>
            <p:nvPr/>
          </p:nvSpPr>
          <p:spPr bwMode="auto">
            <a:xfrm>
              <a:off x="4664647" y="-1370151"/>
              <a:ext cx="671829" cy="750324"/>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 name="组合 1">
            <a:extLst>
              <a:ext uri="{FF2B5EF4-FFF2-40B4-BE49-F238E27FC236}">
                <a16:creationId xmlns="" xmlns:a16="http://schemas.microsoft.com/office/drawing/2014/main" id="{7D40AFA9-4632-42C4-B9F9-BF64AC2AF046}"/>
              </a:ext>
            </a:extLst>
          </p:cNvPr>
          <p:cNvGrpSpPr/>
          <p:nvPr/>
        </p:nvGrpSpPr>
        <p:grpSpPr>
          <a:xfrm>
            <a:off x="2633337" y="3054924"/>
            <a:ext cx="2040900" cy="819150"/>
            <a:chOff x="2633337" y="3054924"/>
            <a:chExt cx="2040900" cy="819150"/>
          </a:xfrm>
        </p:grpSpPr>
        <p:sp>
          <p:nvSpPr>
            <p:cNvPr id="19" name="文本框 18">
              <a:extLst>
                <a:ext uri="{FF2B5EF4-FFF2-40B4-BE49-F238E27FC236}">
                  <a16:creationId xmlns="" xmlns:a16="http://schemas.microsoft.com/office/drawing/2014/main" id="{D80B5B95-A505-4203-8A49-A5926D09DC00}"/>
                </a:ext>
              </a:extLst>
            </p:cNvPr>
            <p:cNvSpPr txBox="1"/>
            <p:nvPr/>
          </p:nvSpPr>
          <p:spPr>
            <a:xfrm flipH="1">
              <a:off x="2633337" y="3112726"/>
              <a:ext cx="203835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cs typeface="+mn-ea"/>
                  <a:sym typeface="+mn-lt"/>
                </a:rPr>
                <a:t>企业荣誉</a:t>
              </a:r>
              <a:endParaRPr lang="zh-CN" altLang="en-US" sz="3600" b="1" dirty="0">
                <a:latin typeface="微软雅黑" panose="020B0503020204020204" pitchFamily="34" charset="-122"/>
                <a:ea typeface="微软雅黑" panose="020B0503020204020204" pitchFamily="34" charset="-122"/>
              </a:endParaRPr>
            </a:p>
          </p:txBody>
        </p:sp>
        <p:cxnSp>
          <p:nvCxnSpPr>
            <p:cNvPr id="24" name="直接连接符 23">
              <a:extLst>
                <a:ext uri="{FF2B5EF4-FFF2-40B4-BE49-F238E27FC236}">
                  <a16:creationId xmlns="" xmlns:a16="http://schemas.microsoft.com/office/drawing/2014/main" id="{A6F40C6E-D4FE-4256-827A-9672CB4227AD}"/>
                </a:ext>
              </a:extLst>
            </p:cNvPr>
            <p:cNvCxnSpPr>
              <a:cxnSpLocks/>
            </p:cNvCxnSpPr>
            <p:nvPr/>
          </p:nvCxnSpPr>
          <p:spPr>
            <a:xfrm flipH="1">
              <a:off x="2633337" y="305492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E4D3EB1-F06A-4EEC-BE8F-0E139371AEA2}"/>
                </a:ext>
              </a:extLst>
            </p:cNvPr>
            <p:cNvCxnSpPr>
              <a:cxnSpLocks/>
            </p:cNvCxnSpPr>
            <p:nvPr/>
          </p:nvCxnSpPr>
          <p:spPr>
            <a:xfrm flipH="1">
              <a:off x="2633337" y="387407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5404891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28800" y="248317"/>
            <a:ext cx="5486400" cy="555477"/>
          </a:xfrm>
        </p:spPr>
        <p:txBody>
          <a:bodyPr>
            <a:noAutofit/>
          </a:bodyPr>
          <a:lstStyle/>
          <a:p>
            <a:pPr marL="0" indent="0" algn="r">
              <a:buNone/>
            </a:pPr>
            <a:r>
              <a:rPr lang="zh-CN" altLang="en-US" sz="5400" b="1" dirty="0" smtClean="0">
                <a:latin typeface="华文行楷" panose="02010800040101010101" pitchFamily="2" charset="-122"/>
                <a:ea typeface="华文行楷" panose="02010800040101010101" pitchFamily="2" charset="-122"/>
              </a:rPr>
              <a:t>广东北玻欢迎您</a:t>
            </a:r>
            <a:r>
              <a:rPr lang="zh-CN" altLang="en-US" sz="5400" b="1" dirty="0" smtClean="0">
                <a:latin typeface="+mj-ea"/>
                <a:ea typeface="+mj-ea"/>
              </a:rPr>
              <a:t>！</a:t>
            </a:r>
            <a:endParaRPr lang="zh-CN" altLang="en-US" sz="5400" b="1" dirty="0">
              <a:latin typeface="+mj-ea"/>
              <a:ea typeface="+mj-ea"/>
            </a:endParaRPr>
          </a:p>
        </p:txBody>
      </p:sp>
      <p:pic>
        <p:nvPicPr>
          <p:cNvPr id="4" name="图片 3" descr="图片包含 事情&#10;&#10;已生成高可信度的说明">
            <a:extLst>
              <a:ext uri="{FF2B5EF4-FFF2-40B4-BE49-F238E27FC236}">
                <a16:creationId xmlns="" xmlns:a16="http://schemas.microsoft.com/office/drawing/2014/main" id="{F67059B8-69FE-4678-8F40-7AD0E0193052}"/>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88393" y="66361"/>
            <a:ext cx="1521220" cy="908838"/>
          </a:xfrm>
          <a:prstGeom prst="rect">
            <a:avLst/>
          </a:prstGeom>
        </p:spPr>
      </p:pic>
      <p:pic>
        <p:nvPicPr>
          <p:cNvPr id="2" name="图片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1187865"/>
            <a:ext cx="9144000" cy="5731570"/>
          </a:xfrm>
          <a:prstGeom prst="rect">
            <a:avLst/>
          </a:prstGeom>
        </p:spPr>
      </p:pic>
    </p:spTree>
    <p:extLst>
      <p:ext uri="{BB962C8B-B14F-4D97-AF65-F5344CB8AC3E}">
        <p14:creationId xmlns="" xmlns:p14="http://schemas.microsoft.com/office/powerpoint/2010/main" val="12409767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3"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18</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企业</a:t>
            </a:r>
            <a:r>
              <a:rPr lang="zh-CN" altLang="en-US" sz="2400" dirty="0" smtClean="0">
                <a:latin typeface="微软雅黑" panose="020B0503020204020204" pitchFamily="34" charset="-122"/>
                <a:ea typeface="微软雅黑" panose="020B0503020204020204" pitchFamily="34" charset="-122"/>
                <a:cs typeface="+mn-ea"/>
                <a:sym typeface="+mn-lt"/>
              </a:rPr>
              <a:t>荣誉 质量体系认证</a:t>
            </a:r>
            <a:endParaRPr lang="zh-CN" altLang="en-US" sz="2400" dirty="0">
              <a:latin typeface="微软雅黑" panose="020B0503020204020204" pitchFamily="34" charset="-122"/>
              <a:ea typeface="微软雅黑" panose="020B0503020204020204" pitchFamily="34" charset="-122"/>
            </a:endParaRPr>
          </a:p>
        </p:txBody>
      </p:sp>
      <p:sp>
        <p:nvSpPr>
          <p:cNvPr id="190" name="MH_Desc_1">
            <a:extLst>
              <a:ext uri="{FF2B5EF4-FFF2-40B4-BE49-F238E27FC236}">
                <a16:creationId xmlns="" xmlns:a16="http://schemas.microsoft.com/office/drawing/2014/main" id="{D7068EC2-3873-43B2-9405-7335884A46BF}"/>
              </a:ext>
            </a:extLst>
          </p:cNvPr>
          <p:cNvSpPr txBox="1">
            <a:spLocks noChangeArrowheads="1"/>
          </p:cNvSpPr>
          <p:nvPr>
            <p:custDataLst>
              <p:tags r:id="rId1"/>
            </p:custDataLst>
          </p:nvPr>
        </p:nvSpPr>
        <p:spPr bwMode="auto">
          <a:xfrm>
            <a:off x="717847" y="4495088"/>
            <a:ext cx="7289562" cy="11109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just">
              <a:lnSpc>
                <a:spcPct val="150000"/>
              </a:lnSpc>
              <a:defRPr/>
            </a:pPr>
            <a:r>
              <a:rPr lang="zh-CN" altLang="en-US" sz="1600" dirty="0">
                <a:solidFill>
                  <a:schemeClr val="tx1">
                    <a:lumMod val="65000"/>
                    <a:lumOff val="35000"/>
                  </a:schemeClr>
                </a:solidFill>
                <a:latin typeface="微软雅黑" panose="020B0503020204020204" pitchFamily="34" charset="-122"/>
              </a:rPr>
              <a:t>公司</a:t>
            </a:r>
            <a:r>
              <a:rPr lang="zh-CN" altLang="en-US" sz="1600" dirty="0" smtClean="0">
                <a:solidFill>
                  <a:schemeClr val="tx1">
                    <a:lumMod val="65000"/>
                    <a:lumOff val="35000"/>
                  </a:schemeClr>
                </a:solidFill>
                <a:latin typeface="微软雅黑" panose="020B0503020204020204" pitchFamily="34" charset="-122"/>
              </a:rPr>
              <a:t>拥有触摸</a:t>
            </a:r>
            <a:r>
              <a:rPr lang="zh-CN" altLang="en-US" sz="1600" dirty="0">
                <a:solidFill>
                  <a:schemeClr val="tx1">
                    <a:lumMod val="65000"/>
                    <a:lumOff val="35000"/>
                  </a:schemeClr>
                </a:solidFill>
                <a:latin typeface="微软雅黑" panose="020B0503020204020204" pitchFamily="34" charset="-122"/>
              </a:rPr>
              <a:t>屏</a:t>
            </a:r>
            <a:r>
              <a:rPr lang="zh-CN" altLang="en-US" sz="1600" dirty="0" smtClean="0">
                <a:solidFill>
                  <a:schemeClr val="tx1">
                    <a:lumMod val="65000"/>
                    <a:lumOff val="35000"/>
                  </a:schemeClr>
                </a:solidFill>
                <a:latin typeface="微软雅黑" panose="020B0503020204020204" pitchFamily="34" charset="-122"/>
              </a:rPr>
              <a:t>领域专利技术近</a:t>
            </a:r>
            <a:r>
              <a:rPr lang="en-US" altLang="zh-CN" sz="1600" dirty="0" smtClean="0">
                <a:solidFill>
                  <a:schemeClr val="tx1">
                    <a:lumMod val="65000"/>
                    <a:lumOff val="35000"/>
                  </a:schemeClr>
                </a:solidFill>
                <a:latin typeface="微软雅黑" panose="020B0503020204020204" pitchFamily="34" charset="-122"/>
              </a:rPr>
              <a:t>30</a:t>
            </a:r>
            <a:r>
              <a:rPr lang="zh-CN" altLang="en-US" sz="1600" dirty="0" smtClean="0">
                <a:solidFill>
                  <a:schemeClr val="tx1">
                    <a:lumMod val="65000"/>
                    <a:lumOff val="35000"/>
                  </a:schemeClr>
                </a:solidFill>
                <a:latin typeface="微软雅黑" panose="020B0503020204020204" pitchFamily="34" charset="-122"/>
              </a:rPr>
              <a:t>项</a:t>
            </a:r>
            <a:r>
              <a:rPr lang="zh-CN" altLang="en-US" sz="1600" dirty="0">
                <a:solidFill>
                  <a:schemeClr val="tx1">
                    <a:lumMod val="65000"/>
                    <a:lumOff val="35000"/>
                  </a:schemeClr>
                </a:solidFill>
                <a:latin typeface="微软雅黑" panose="020B0503020204020204" pitchFamily="34" charset="-122"/>
              </a:rPr>
              <a:t>，通过</a:t>
            </a:r>
            <a:r>
              <a:rPr lang="en-US" altLang="zh-CN" sz="1600" dirty="0" smtClean="0">
                <a:solidFill>
                  <a:schemeClr val="tx1">
                    <a:lumMod val="65000"/>
                    <a:lumOff val="35000"/>
                  </a:schemeClr>
                </a:solidFill>
                <a:latin typeface="微软雅黑" panose="020B0503020204020204" pitchFamily="34" charset="-122"/>
              </a:rPr>
              <a:t>ISO9001/18001/14001</a:t>
            </a:r>
            <a:r>
              <a:rPr lang="zh-CN" altLang="en-US" sz="1600" dirty="0" smtClean="0">
                <a:solidFill>
                  <a:schemeClr val="tx1">
                    <a:lumMod val="65000"/>
                    <a:lumOff val="35000"/>
                  </a:schemeClr>
                </a:solidFill>
                <a:latin typeface="微软雅黑" panose="020B0503020204020204" pitchFamily="34" charset="-122"/>
              </a:rPr>
              <a:t>体系</a:t>
            </a:r>
            <a:r>
              <a:rPr lang="zh-CN" altLang="en-US" sz="1600" dirty="0">
                <a:solidFill>
                  <a:schemeClr val="tx1">
                    <a:lumMod val="65000"/>
                    <a:lumOff val="35000"/>
                  </a:schemeClr>
                </a:solidFill>
                <a:latin typeface="微软雅黑" panose="020B0503020204020204" pitchFamily="34" charset="-122"/>
              </a:rPr>
              <a:t>认证，预计</a:t>
            </a:r>
            <a:r>
              <a:rPr lang="zh-CN" altLang="en-US" sz="1600" dirty="0" smtClean="0">
                <a:solidFill>
                  <a:schemeClr val="tx1">
                    <a:lumMod val="65000"/>
                    <a:lumOff val="35000"/>
                  </a:schemeClr>
                </a:solidFill>
                <a:latin typeface="微软雅黑" panose="020B0503020204020204" pitchFamily="34" charset="-122"/>
              </a:rPr>
              <a:t>在</a:t>
            </a:r>
            <a:r>
              <a:rPr lang="en-US" altLang="zh-CN" sz="1600" dirty="0" smtClean="0">
                <a:solidFill>
                  <a:schemeClr val="tx1">
                    <a:lumMod val="65000"/>
                    <a:lumOff val="35000"/>
                  </a:schemeClr>
                </a:solidFill>
                <a:latin typeface="微软雅黑" panose="020B0503020204020204" pitchFamily="34" charset="-122"/>
              </a:rPr>
              <a:t>12</a:t>
            </a:r>
            <a:r>
              <a:rPr lang="zh-CN" altLang="en-US" sz="1600" dirty="0" smtClean="0">
                <a:solidFill>
                  <a:schemeClr val="tx1">
                    <a:lumMod val="65000"/>
                    <a:lumOff val="35000"/>
                  </a:schemeClr>
                </a:solidFill>
                <a:latin typeface="微软雅黑" panose="020B0503020204020204" pitchFamily="34" charset="-122"/>
              </a:rPr>
              <a:t>月份</a:t>
            </a:r>
            <a:r>
              <a:rPr lang="zh-CN" altLang="en-US" sz="1600" dirty="0">
                <a:solidFill>
                  <a:schemeClr val="tx1">
                    <a:lumMod val="65000"/>
                    <a:lumOff val="35000"/>
                  </a:schemeClr>
                </a:solidFill>
                <a:latin typeface="微软雅黑" panose="020B0503020204020204" pitchFamily="34" charset="-122"/>
              </a:rPr>
              <a:t>通过</a:t>
            </a:r>
            <a:r>
              <a:rPr lang="en-US" altLang="zh-CN" sz="1600" dirty="0">
                <a:solidFill>
                  <a:schemeClr val="tx1">
                    <a:lumMod val="65000"/>
                    <a:lumOff val="35000"/>
                  </a:schemeClr>
                </a:solidFill>
                <a:latin typeface="微软雅黑" panose="020B0503020204020204" pitchFamily="34" charset="-122"/>
              </a:rPr>
              <a:t>IATF16949</a:t>
            </a:r>
            <a:r>
              <a:rPr lang="zh-CN" altLang="en-US" sz="1600" dirty="0">
                <a:solidFill>
                  <a:schemeClr val="tx1">
                    <a:lumMod val="65000"/>
                    <a:lumOff val="35000"/>
                  </a:schemeClr>
                </a:solidFill>
                <a:latin typeface="微软雅黑" panose="020B0503020204020204" pitchFamily="34" charset="-122"/>
              </a:rPr>
              <a:t>管理</a:t>
            </a:r>
            <a:r>
              <a:rPr lang="zh-CN" altLang="en-US" sz="1600">
                <a:solidFill>
                  <a:schemeClr val="tx1">
                    <a:lumMod val="65000"/>
                    <a:lumOff val="35000"/>
                  </a:schemeClr>
                </a:solidFill>
                <a:latin typeface="微软雅黑" panose="020B0503020204020204" pitchFamily="34" charset="-122"/>
              </a:rPr>
              <a:t>体系</a:t>
            </a:r>
            <a:r>
              <a:rPr lang="zh-CN" altLang="en-US" sz="1600" smtClean="0">
                <a:solidFill>
                  <a:schemeClr val="tx1">
                    <a:lumMod val="65000"/>
                    <a:lumOff val="35000"/>
                  </a:schemeClr>
                </a:solidFill>
                <a:latin typeface="微软雅黑" panose="020B0503020204020204" pitchFamily="34" charset="-122"/>
              </a:rPr>
              <a:t>认证。</a:t>
            </a:r>
            <a:endParaRPr lang="zh-CN" altLang="en-US" sz="1600" dirty="0">
              <a:solidFill>
                <a:schemeClr val="tx1">
                  <a:lumMod val="65000"/>
                  <a:lumOff val="35000"/>
                </a:schemeClr>
              </a:solidFill>
              <a:latin typeface="微软雅黑" panose="020B0503020204020204" pitchFamily="34" charset="-122"/>
            </a:endParaRPr>
          </a:p>
        </p:txBody>
      </p:sp>
      <p:grpSp>
        <p:nvGrpSpPr>
          <p:cNvPr id="14" name="组合 13">
            <a:extLst>
              <a:ext uri="{FF2B5EF4-FFF2-40B4-BE49-F238E27FC236}">
                <a16:creationId xmlns="" xmlns:a16="http://schemas.microsoft.com/office/drawing/2014/main" id="{6BAF4478-825A-4CE8-A8E4-6058E63F249A}"/>
              </a:ext>
            </a:extLst>
          </p:cNvPr>
          <p:cNvGrpSpPr/>
          <p:nvPr/>
        </p:nvGrpSpPr>
        <p:grpSpPr>
          <a:xfrm>
            <a:off x="965675" y="1016951"/>
            <a:ext cx="7041734" cy="2993738"/>
            <a:chOff x="1648105" y="1595285"/>
            <a:chExt cx="5904190" cy="2415403"/>
          </a:xfrm>
        </p:grpSpPr>
        <p:pic>
          <p:nvPicPr>
            <p:cNvPr id="3" name="图片 2">
              <a:extLst>
                <a:ext uri="{FF2B5EF4-FFF2-40B4-BE49-F238E27FC236}">
                  <a16:creationId xmlns="" xmlns:a16="http://schemas.microsoft.com/office/drawing/2014/main" id="{A3A816EE-753F-4633-9B72-84286CA41CCF}"/>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884229" y="1595285"/>
              <a:ext cx="1668066" cy="2410110"/>
            </a:xfrm>
            <a:prstGeom prst="rect">
              <a:avLst/>
            </a:prstGeom>
          </p:spPr>
        </p:pic>
        <p:pic>
          <p:nvPicPr>
            <p:cNvPr id="5" name="图片 4" descr="图片包含 文字&#10;&#10;已生成极高可信度的说明">
              <a:extLst>
                <a:ext uri="{FF2B5EF4-FFF2-40B4-BE49-F238E27FC236}">
                  <a16:creationId xmlns="" xmlns:a16="http://schemas.microsoft.com/office/drawing/2014/main" id="{49173E11-A95E-4704-A831-941C296C85BF}"/>
                </a:ext>
              </a:extLst>
            </p:cNvPr>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776557" y="1595285"/>
              <a:ext cx="1664068" cy="2415403"/>
            </a:xfrm>
            <a:prstGeom prst="rect">
              <a:avLst/>
            </a:prstGeom>
          </p:spPr>
        </p:pic>
        <p:pic>
          <p:nvPicPr>
            <p:cNvPr id="10" name="图片 9" descr="图片包含 文字, 白板&#10;&#10;已生成高可信度的说明">
              <a:extLst>
                <a:ext uri="{FF2B5EF4-FFF2-40B4-BE49-F238E27FC236}">
                  <a16:creationId xmlns="" xmlns:a16="http://schemas.microsoft.com/office/drawing/2014/main" id="{9B17D9F8-AE68-4BA6-ABD1-2EB8EA806C79}"/>
                </a:ext>
              </a:extLst>
            </p:cNvPr>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1648105" y="1595285"/>
              <a:ext cx="1678594" cy="2415403"/>
            </a:xfrm>
            <a:prstGeom prst="rect">
              <a:avLst/>
            </a:prstGeom>
          </p:spPr>
        </p:pic>
      </p:grpSp>
    </p:spTree>
    <p:extLst>
      <p:ext uri="{BB962C8B-B14F-4D97-AF65-F5344CB8AC3E}">
        <p14:creationId xmlns="" xmlns:p14="http://schemas.microsoft.com/office/powerpoint/2010/main" val="16412106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19</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grpSp>
        <p:nvGrpSpPr>
          <p:cNvPr id="3" name="组合 2">
            <a:extLst>
              <a:ext uri="{FF2B5EF4-FFF2-40B4-BE49-F238E27FC236}">
                <a16:creationId xmlns="" xmlns:a16="http://schemas.microsoft.com/office/drawing/2014/main" id="{E1A022F0-651C-4945-A44C-06063F7C27AD}"/>
              </a:ext>
            </a:extLst>
          </p:cNvPr>
          <p:cNvGrpSpPr/>
          <p:nvPr/>
        </p:nvGrpSpPr>
        <p:grpSpPr>
          <a:xfrm>
            <a:off x="2633337" y="3054924"/>
            <a:ext cx="2040900" cy="819150"/>
            <a:chOff x="2633337" y="3054924"/>
            <a:chExt cx="2040900" cy="819150"/>
          </a:xfrm>
        </p:grpSpPr>
        <p:sp>
          <p:nvSpPr>
            <p:cNvPr id="19" name="文本框 18">
              <a:extLst>
                <a:ext uri="{FF2B5EF4-FFF2-40B4-BE49-F238E27FC236}">
                  <a16:creationId xmlns="" xmlns:a16="http://schemas.microsoft.com/office/drawing/2014/main" id="{D80B5B95-A505-4203-8A49-A5926D09DC00}"/>
                </a:ext>
              </a:extLst>
            </p:cNvPr>
            <p:cNvSpPr txBox="1"/>
            <p:nvPr/>
          </p:nvSpPr>
          <p:spPr>
            <a:xfrm flipH="1">
              <a:off x="2633337" y="3131776"/>
              <a:ext cx="203835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cs typeface="+mn-ea"/>
                  <a:sym typeface="+mn-lt"/>
                </a:rPr>
                <a:t>公司团队</a:t>
              </a:r>
              <a:endParaRPr lang="zh-CN" altLang="en-US" sz="3600" b="1" dirty="0">
                <a:latin typeface="微软雅黑" panose="020B0503020204020204" pitchFamily="34" charset="-122"/>
                <a:ea typeface="微软雅黑" panose="020B0503020204020204" pitchFamily="34" charset="-122"/>
              </a:endParaRPr>
            </a:p>
          </p:txBody>
        </p:sp>
        <p:cxnSp>
          <p:nvCxnSpPr>
            <p:cNvPr id="24" name="直接连接符 23">
              <a:extLst>
                <a:ext uri="{FF2B5EF4-FFF2-40B4-BE49-F238E27FC236}">
                  <a16:creationId xmlns="" xmlns:a16="http://schemas.microsoft.com/office/drawing/2014/main" id="{A6F40C6E-D4FE-4256-827A-9672CB4227AD}"/>
                </a:ext>
              </a:extLst>
            </p:cNvPr>
            <p:cNvCxnSpPr>
              <a:cxnSpLocks/>
            </p:cNvCxnSpPr>
            <p:nvPr/>
          </p:nvCxnSpPr>
          <p:spPr>
            <a:xfrm flipH="1">
              <a:off x="2633337" y="305492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E4D3EB1-F06A-4EEC-BE8F-0E139371AEA2}"/>
                </a:ext>
              </a:extLst>
            </p:cNvPr>
            <p:cNvCxnSpPr>
              <a:cxnSpLocks/>
            </p:cNvCxnSpPr>
            <p:nvPr/>
          </p:nvCxnSpPr>
          <p:spPr>
            <a:xfrm flipH="1">
              <a:off x="2633337" y="387407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AC9146D6-0C03-4EAD-B687-F9A62759F9BE}"/>
              </a:ext>
            </a:extLst>
          </p:cNvPr>
          <p:cNvGrpSpPr/>
          <p:nvPr/>
        </p:nvGrpSpPr>
        <p:grpSpPr>
          <a:xfrm>
            <a:off x="5081262" y="2437261"/>
            <a:ext cx="1905534" cy="1828848"/>
            <a:chOff x="5081262" y="2437261"/>
            <a:chExt cx="1905534" cy="1828848"/>
          </a:xfrm>
        </p:grpSpPr>
        <p:sp>
          <p:nvSpPr>
            <p:cNvPr id="22" name="矩形 10">
              <a:extLst>
                <a:ext uri="{FF2B5EF4-FFF2-40B4-BE49-F238E27FC236}">
                  <a16:creationId xmlns="" xmlns:a16="http://schemas.microsoft.com/office/drawing/2014/main" id="{2E2A4130-89FD-42DB-82F0-6D67DBA48B62}"/>
                </a:ext>
              </a:extLst>
            </p:cNvPr>
            <p:cNvSpPr>
              <a:spLocks noChangeAspect="1"/>
            </p:cNvSpPr>
            <p:nvPr/>
          </p:nvSpPr>
          <p:spPr>
            <a:xfrm>
              <a:off x="5081262" y="2437261"/>
              <a:ext cx="1905534" cy="182884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4" name="KSO_Shape">
              <a:extLst>
                <a:ext uri="{FF2B5EF4-FFF2-40B4-BE49-F238E27FC236}">
                  <a16:creationId xmlns="" xmlns:a16="http://schemas.microsoft.com/office/drawing/2014/main" id="{D98222A8-3875-42B9-A96F-9AD385E09D85}"/>
                </a:ext>
              </a:extLst>
            </p:cNvPr>
            <p:cNvSpPr>
              <a:spLocks noChangeAspect="1"/>
            </p:cNvSpPr>
            <p:nvPr/>
          </p:nvSpPr>
          <p:spPr bwMode="auto">
            <a:xfrm>
              <a:off x="5754399" y="3057718"/>
              <a:ext cx="597360" cy="721284"/>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 xmlns:p14="http://schemas.microsoft.com/office/powerpoint/2010/main" val="10282516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20</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公司团队</a:t>
            </a:r>
            <a:endParaRPr lang="zh-CN" altLang="en-US" sz="2400" dirty="0">
              <a:latin typeface="微软雅黑" panose="020B0503020204020204" pitchFamily="34" charset="-122"/>
              <a:ea typeface="微软雅黑" panose="020B0503020204020204" pitchFamily="34" charset="-122"/>
            </a:endParaRPr>
          </a:p>
        </p:txBody>
      </p:sp>
      <p:sp>
        <p:nvSpPr>
          <p:cNvPr id="111" name="AutoShape 13"/>
          <p:cNvSpPr>
            <a:spLocks noChangeArrowheads="1" noTextEdit="1"/>
          </p:cNvSpPr>
          <p:nvPr/>
        </p:nvSpPr>
        <p:spPr bwMode="auto">
          <a:xfrm>
            <a:off x="272691" y="3008267"/>
            <a:ext cx="9144000" cy="5761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129" name="Line 39"/>
          <p:cNvSpPr>
            <a:spLocks noChangeShapeType="1"/>
          </p:cNvSpPr>
          <p:nvPr/>
        </p:nvSpPr>
        <p:spPr bwMode="auto">
          <a:xfrm flipH="1">
            <a:off x="8604232" y="3851742"/>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0" name="Line 39"/>
          <p:cNvSpPr>
            <a:spLocks noChangeShapeType="1"/>
          </p:cNvSpPr>
          <p:nvPr/>
        </p:nvSpPr>
        <p:spPr bwMode="auto">
          <a:xfrm flipH="1">
            <a:off x="7722062" y="3842683"/>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1" name="Line 39"/>
          <p:cNvSpPr>
            <a:spLocks noChangeShapeType="1"/>
          </p:cNvSpPr>
          <p:nvPr/>
        </p:nvSpPr>
        <p:spPr bwMode="auto">
          <a:xfrm flipH="1">
            <a:off x="6866191" y="3851742"/>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2" name="Line 39"/>
          <p:cNvSpPr>
            <a:spLocks noChangeShapeType="1"/>
          </p:cNvSpPr>
          <p:nvPr/>
        </p:nvSpPr>
        <p:spPr bwMode="auto">
          <a:xfrm flipH="1">
            <a:off x="5937194" y="3851742"/>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3" name="Line 39"/>
          <p:cNvSpPr>
            <a:spLocks noChangeShapeType="1"/>
          </p:cNvSpPr>
          <p:nvPr/>
        </p:nvSpPr>
        <p:spPr bwMode="auto">
          <a:xfrm flipH="1">
            <a:off x="5051847" y="3851742"/>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4" name="Line 39"/>
          <p:cNvSpPr>
            <a:spLocks noChangeShapeType="1"/>
          </p:cNvSpPr>
          <p:nvPr/>
        </p:nvSpPr>
        <p:spPr bwMode="auto">
          <a:xfrm flipH="1">
            <a:off x="3995936" y="3842683"/>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5" name="Line 39"/>
          <p:cNvSpPr>
            <a:spLocks noChangeShapeType="1"/>
          </p:cNvSpPr>
          <p:nvPr/>
        </p:nvSpPr>
        <p:spPr bwMode="auto">
          <a:xfrm flipH="1">
            <a:off x="3059832" y="3842683"/>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6" name="Line 39"/>
          <p:cNvSpPr>
            <a:spLocks noChangeShapeType="1"/>
          </p:cNvSpPr>
          <p:nvPr/>
        </p:nvSpPr>
        <p:spPr bwMode="auto">
          <a:xfrm flipH="1">
            <a:off x="2195736" y="3842683"/>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7" name="Line 39"/>
          <p:cNvSpPr>
            <a:spLocks noChangeShapeType="1"/>
          </p:cNvSpPr>
          <p:nvPr/>
        </p:nvSpPr>
        <p:spPr bwMode="auto">
          <a:xfrm flipH="1">
            <a:off x="1327899" y="3842683"/>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8" name="Line 39"/>
          <p:cNvSpPr>
            <a:spLocks noChangeShapeType="1"/>
          </p:cNvSpPr>
          <p:nvPr/>
        </p:nvSpPr>
        <p:spPr bwMode="auto">
          <a:xfrm flipH="1">
            <a:off x="338844" y="3843339"/>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39" name="Line 2"/>
          <p:cNvSpPr>
            <a:spLocks noChangeShapeType="1"/>
          </p:cNvSpPr>
          <p:nvPr/>
        </p:nvSpPr>
        <p:spPr bwMode="auto">
          <a:xfrm>
            <a:off x="1721803" y="3553758"/>
            <a:ext cx="0" cy="28892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zh-CN" altLang="en-US"/>
          </a:p>
        </p:txBody>
      </p:sp>
      <p:sp>
        <p:nvSpPr>
          <p:cNvPr id="140" name="Line 9"/>
          <p:cNvSpPr>
            <a:spLocks noChangeShapeType="1"/>
          </p:cNvSpPr>
          <p:nvPr/>
        </p:nvSpPr>
        <p:spPr bwMode="auto">
          <a:xfrm>
            <a:off x="2362200" y="3340100"/>
            <a:ext cx="419100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zh-CN" altLang="en-US"/>
          </a:p>
        </p:txBody>
      </p:sp>
      <p:sp>
        <p:nvSpPr>
          <p:cNvPr id="141" name="Line 11"/>
          <p:cNvSpPr>
            <a:spLocks noChangeShapeType="1"/>
          </p:cNvSpPr>
          <p:nvPr/>
        </p:nvSpPr>
        <p:spPr bwMode="auto">
          <a:xfrm>
            <a:off x="4406900" y="1676400"/>
            <a:ext cx="20638" cy="1681163"/>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a:spAutoFit/>
          </a:bodyPr>
          <a:lstStyle/>
          <a:p>
            <a:endParaRPr lang="zh-CN" altLang="en-US"/>
          </a:p>
        </p:txBody>
      </p:sp>
      <p:sp>
        <p:nvSpPr>
          <p:cNvPr id="142" name="_s34856"/>
          <p:cNvSpPr>
            <a:spLocks noChangeArrowheads="1"/>
          </p:cNvSpPr>
          <p:nvPr/>
        </p:nvSpPr>
        <p:spPr bwMode="auto">
          <a:xfrm>
            <a:off x="1301750" y="3052763"/>
            <a:ext cx="1038225" cy="574675"/>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副总经理</a:t>
            </a:r>
            <a:endParaRPr lang="ja-JP" altLang="en-US" sz="1200" dirty="0">
              <a:solidFill>
                <a:schemeClr val="tx1"/>
              </a:solidFill>
              <a:latin typeface="黑体" panose="02010609060101010101" pitchFamily="49" charset="-122"/>
              <a:ea typeface="黑体" panose="02010609060101010101" pitchFamily="49" charset="-122"/>
            </a:endParaRPr>
          </a:p>
        </p:txBody>
      </p:sp>
      <p:sp>
        <p:nvSpPr>
          <p:cNvPr id="143" name="_s34855"/>
          <p:cNvSpPr>
            <a:spLocks noChangeArrowheads="1"/>
          </p:cNvSpPr>
          <p:nvPr/>
        </p:nvSpPr>
        <p:spPr bwMode="auto">
          <a:xfrm>
            <a:off x="6321424" y="3011394"/>
            <a:ext cx="1039813" cy="576263"/>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b="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副总经理</a:t>
            </a:r>
            <a:endParaRPr lang="ja-JP" altLang="en-US" sz="1200" dirty="0">
              <a:solidFill>
                <a:schemeClr val="tx1"/>
              </a:solidFill>
              <a:latin typeface="黑体" panose="02010609060101010101" pitchFamily="49" charset="-122"/>
              <a:ea typeface="黑体" panose="02010609060101010101" pitchFamily="49" charset="-122"/>
            </a:endParaRPr>
          </a:p>
        </p:txBody>
      </p:sp>
      <p:sp>
        <p:nvSpPr>
          <p:cNvPr id="144" name="Line 29"/>
          <p:cNvSpPr>
            <a:spLocks noChangeShapeType="1"/>
          </p:cNvSpPr>
          <p:nvPr/>
        </p:nvSpPr>
        <p:spPr bwMode="auto">
          <a:xfrm flipH="1">
            <a:off x="323525" y="3842683"/>
            <a:ext cx="3670355" cy="655"/>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45" name="_s34892"/>
          <p:cNvSpPr>
            <a:spLocks noChangeArrowheads="1"/>
          </p:cNvSpPr>
          <p:nvPr/>
        </p:nvSpPr>
        <p:spPr bwMode="auto">
          <a:xfrm>
            <a:off x="3911600" y="2195085"/>
            <a:ext cx="1031875" cy="576262"/>
          </a:xfrm>
          <a:prstGeom prst="roundRect">
            <a:avLst>
              <a:gd name="adj" fmla="val 21213"/>
            </a:avLst>
          </a:prstGeom>
          <a:solidFill>
            <a:srgbClr val="AECEFE"/>
          </a:solidFill>
          <a:ln w="28575">
            <a:solidFill>
              <a:schemeClr val="tx1"/>
            </a:solidFill>
            <a:round/>
            <a:headEnd/>
            <a:tailEnd/>
          </a:ln>
        </p:spPr>
        <p:txBody>
          <a:bodyPr wrap="none"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总经</a:t>
            </a:r>
            <a:r>
              <a:rPr lang="ja-JP" altLang="en-US" sz="1200" dirty="0">
                <a:solidFill>
                  <a:schemeClr val="tx1"/>
                </a:solidFill>
                <a:latin typeface="黑体" panose="02010609060101010101" pitchFamily="49" charset="-122"/>
                <a:ea typeface="黑体" panose="02010609060101010101" pitchFamily="49" charset="-122"/>
              </a:rPr>
              <a:t>理</a:t>
            </a:r>
          </a:p>
        </p:txBody>
      </p:sp>
      <p:sp>
        <p:nvSpPr>
          <p:cNvPr id="146" name="Line 29"/>
          <p:cNvSpPr>
            <a:spLocks noChangeShapeType="1"/>
          </p:cNvSpPr>
          <p:nvPr/>
        </p:nvSpPr>
        <p:spPr bwMode="auto">
          <a:xfrm flipH="1">
            <a:off x="5049790" y="3842683"/>
            <a:ext cx="3567654" cy="90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47" name="_s34863"/>
          <p:cNvSpPr>
            <a:spLocks noChangeArrowheads="1"/>
          </p:cNvSpPr>
          <p:nvPr/>
        </p:nvSpPr>
        <p:spPr bwMode="auto">
          <a:xfrm>
            <a:off x="1000152" y="4345922"/>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关</a:t>
            </a:r>
            <a:r>
              <a:rPr lang="zh-CN" altLang="en-US" sz="1200" dirty="0">
                <a:solidFill>
                  <a:schemeClr val="tx1"/>
                </a:solidFill>
                <a:latin typeface="黑体" panose="02010609060101010101" pitchFamily="49" charset="-122"/>
                <a:ea typeface="黑体" panose="02010609060101010101" pitchFamily="49" charset="-122"/>
              </a:rPr>
              <a:t>务部</a:t>
            </a:r>
          </a:p>
        </p:txBody>
      </p:sp>
      <p:sp>
        <p:nvSpPr>
          <p:cNvPr id="149" name="_s34863"/>
          <p:cNvSpPr>
            <a:spLocks noChangeArrowheads="1"/>
          </p:cNvSpPr>
          <p:nvPr/>
        </p:nvSpPr>
        <p:spPr bwMode="auto">
          <a:xfrm>
            <a:off x="1877015" y="4337075"/>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000" dirty="0" smtClean="0">
                <a:solidFill>
                  <a:schemeClr val="tx1"/>
                </a:solidFill>
                <a:latin typeface="Times New Roman" panose="02020603050405020304" pitchFamily="18" charset="0"/>
              </a:rPr>
              <a:t>人事行政部</a:t>
            </a:r>
            <a:endParaRPr lang="zh-CN" altLang="en-US" sz="1000" dirty="0">
              <a:solidFill>
                <a:schemeClr val="tx1"/>
              </a:solidFill>
              <a:latin typeface="Times New Roman" panose="02020603050405020304" pitchFamily="18" charset="0"/>
            </a:endParaRPr>
          </a:p>
        </p:txBody>
      </p:sp>
      <p:sp>
        <p:nvSpPr>
          <p:cNvPr id="150" name="_s34863"/>
          <p:cNvSpPr>
            <a:spLocks noChangeArrowheads="1"/>
          </p:cNvSpPr>
          <p:nvPr/>
        </p:nvSpPr>
        <p:spPr bwMode="auto">
          <a:xfrm>
            <a:off x="2789285" y="4334226"/>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采购部</a:t>
            </a:r>
            <a:endParaRPr lang="zh-CN" altLang="en-US" sz="1200" dirty="0">
              <a:solidFill>
                <a:schemeClr val="tx1"/>
              </a:solidFill>
              <a:latin typeface="Times New Roman" panose="02020603050405020304" pitchFamily="18" charset="0"/>
            </a:endParaRPr>
          </a:p>
        </p:txBody>
      </p:sp>
      <p:sp>
        <p:nvSpPr>
          <p:cNvPr id="151" name="_s34863"/>
          <p:cNvSpPr>
            <a:spLocks noChangeArrowheads="1"/>
          </p:cNvSpPr>
          <p:nvPr/>
        </p:nvSpPr>
        <p:spPr bwMode="auto">
          <a:xfrm>
            <a:off x="3687141" y="4327756"/>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业务部</a:t>
            </a:r>
          </a:p>
        </p:txBody>
      </p:sp>
      <p:sp>
        <p:nvSpPr>
          <p:cNvPr id="152" name="_s34863"/>
          <p:cNvSpPr>
            <a:spLocks noChangeArrowheads="1"/>
          </p:cNvSpPr>
          <p:nvPr/>
        </p:nvSpPr>
        <p:spPr bwMode="auto">
          <a:xfrm>
            <a:off x="4657155" y="4329266"/>
            <a:ext cx="888511" cy="420534"/>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研发工程部</a:t>
            </a:r>
            <a:endParaRPr lang="zh-CN" altLang="en-US" sz="1200" dirty="0">
              <a:solidFill>
                <a:schemeClr val="tx1"/>
              </a:solidFill>
              <a:latin typeface="Times New Roman" panose="02020603050405020304" pitchFamily="18" charset="0"/>
            </a:endParaRPr>
          </a:p>
        </p:txBody>
      </p:sp>
      <p:sp>
        <p:nvSpPr>
          <p:cNvPr id="153" name="_s34863"/>
          <p:cNvSpPr>
            <a:spLocks noChangeArrowheads="1"/>
          </p:cNvSpPr>
          <p:nvPr/>
        </p:nvSpPr>
        <p:spPr bwMode="auto">
          <a:xfrm>
            <a:off x="5618341" y="4354324"/>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生产部</a:t>
            </a:r>
          </a:p>
        </p:txBody>
      </p:sp>
      <p:sp>
        <p:nvSpPr>
          <p:cNvPr id="160" name="_s34863"/>
          <p:cNvSpPr>
            <a:spLocks noChangeArrowheads="1"/>
          </p:cNvSpPr>
          <p:nvPr/>
        </p:nvSpPr>
        <p:spPr bwMode="auto">
          <a:xfrm>
            <a:off x="6505366" y="4337733"/>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品质部</a:t>
            </a:r>
            <a:endParaRPr lang="zh-CN" altLang="en-US" sz="1200" dirty="0">
              <a:solidFill>
                <a:schemeClr val="tx1"/>
              </a:solidFill>
              <a:latin typeface="Times New Roman" panose="02020603050405020304" pitchFamily="18" charset="0"/>
            </a:endParaRPr>
          </a:p>
        </p:txBody>
      </p:sp>
      <p:sp>
        <p:nvSpPr>
          <p:cNvPr id="161" name="_s34863"/>
          <p:cNvSpPr>
            <a:spLocks noChangeArrowheads="1"/>
          </p:cNvSpPr>
          <p:nvPr/>
        </p:nvSpPr>
        <p:spPr bwMode="auto">
          <a:xfrm>
            <a:off x="7361237" y="4327756"/>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设备部</a:t>
            </a:r>
          </a:p>
        </p:txBody>
      </p:sp>
      <p:sp>
        <p:nvSpPr>
          <p:cNvPr id="162" name="_s34863"/>
          <p:cNvSpPr>
            <a:spLocks noChangeArrowheads="1"/>
          </p:cNvSpPr>
          <p:nvPr/>
        </p:nvSpPr>
        <p:spPr bwMode="auto">
          <a:xfrm>
            <a:off x="8217108" y="4303804"/>
            <a:ext cx="721651" cy="422042"/>
          </a:xfrm>
          <a:prstGeom prst="roundRect">
            <a:avLst>
              <a:gd name="adj" fmla="val 25164"/>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仓储部</a:t>
            </a:r>
          </a:p>
        </p:txBody>
      </p:sp>
      <p:sp>
        <p:nvSpPr>
          <p:cNvPr id="163" name="Line 39"/>
          <p:cNvSpPr>
            <a:spLocks noChangeShapeType="1"/>
          </p:cNvSpPr>
          <p:nvPr/>
        </p:nvSpPr>
        <p:spPr bwMode="auto">
          <a:xfrm flipH="1">
            <a:off x="6866191" y="3587657"/>
            <a:ext cx="0" cy="584259"/>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zh-CN" altLang="en-US"/>
          </a:p>
        </p:txBody>
      </p:sp>
      <p:sp>
        <p:nvSpPr>
          <p:cNvPr id="164" name="_s34863"/>
          <p:cNvSpPr>
            <a:spLocks noChangeArrowheads="1"/>
          </p:cNvSpPr>
          <p:nvPr/>
        </p:nvSpPr>
        <p:spPr bwMode="auto">
          <a:xfrm>
            <a:off x="95514" y="4345922"/>
            <a:ext cx="721651" cy="422042"/>
          </a:xfrm>
          <a:prstGeom prst="roundRect">
            <a:avLst>
              <a:gd name="adj" fmla="val 16667"/>
            </a:avLst>
          </a:prstGeom>
          <a:solidFill>
            <a:srgbClr val="AECEFE"/>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r>
              <a:rPr lang="zh-CN" altLang="en-US" sz="1200" dirty="0" smtClean="0">
                <a:solidFill>
                  <a:schemeClr val="tx1"/>
                </a:solidFill>
                <a:latin typeface="Times New Roman" panose="02020603050405020304" pitchFamily="18" charset="0"/>
              </a:rPr>
              <a:t> </a:t>
            </a:r>
            <a:r>
              <a:rPr lang="zh-CN" altLang="en-US" sz="1200" dirty="0">
                <a:solidFill>
                  <a:schemeClr val="tx1"/>
                </a:solidFill>
                <a:latin typeface="黑体" panose="02010609060101010101" pitchFamily="49" charset="-122"/>
                <a:ea typeface="黑体" panose="02010609060101010101" pitchFamily="49" charset="-122"/>
              </a:rPr>
              <a:t>财务部</a:t>
            </a:r>
          </a:p>
        </p:txBody>
      </p:sp>
      <p:sp>
        <p:nvSpPr>
          <p:cNvPr id="165" name="_s34853"/>
          <p:cNvSpPr>
            <a:spLocks noChangeArrowheads="1"/>
          </p:cNvSpPr>
          <p:nvPr/>
        </p:nvSpPr>
        <p:spPr bwMode="auto">
          <a:xfrm>
            <a:off x="3873500" y="1179513"/>
            <a:ext cx="1031875" cy="496887"/>
          </a:xfrm>
          <a:prstGeom prst="roundRect">
            <a:avLst>
              <a:gd name="adj" fmla="val 16667"/>
            </a:avLst>
          </a:prstGeom>
          <a:solidFill>
            <a:srgbClr val="AECEFE">
              <a:alpha val="50195"/>
            </a:srgbClr>
          </a:solidFill>
          <a:ln w="28575">
            <a:solidFill>
              <a:schemeClr val="tx1"/>
            </a:solidFill>
            <a:round/>
            <a:headEnd/>
            <a:tailEnd/>
          </a:ln>
        </p:spPr>
        <p:txBody>
          <a:bodyPr wrap="none" lIns="4856" tIns="2427" rIns="4856" bIns="2427" anchor="ctr"/>
          <a:lstStyle>
            <a:lvl1pPr eaLnBrk="0" hangingPunct="0">
              <a:defRPr kumimoji="1" sz="2000" b="1">
                <a:solidFill>
                  <a:srgbClr val="CCFFFF"/>
                </a:solidFill>
                <a:latin typeface="Arial" panose="020B0604020202020204" pitchFamily="34" charset="0"/>
                <a:ea typeface="ＭＳ Ｐゴシック" panose="020B0600070205080204" pitchFamily="34" charset="-128"/>
              </a:defRPr>
            </a:lvl1pPr>
            <a:lvl2pPr marL="742950" indent="-285750" eaLnBrk="0" hangingPunct="0">
              <a:defRPr kumimoji="1" sz="2000" b="1">
                <a:solidFill>
                  <a:srgbClr val="CCFFFF"/>
                </a:solidFill>
                <a:latin typeface="Arial" panose="020B0604020202020204" pitchFamily="34" charset="0"/>
                <a:ea typeface="ＭＳ Ｐゴシック" panose="020B0600070205080204" pitchFamily="34" charset="-128"/>
              </a:defRPr>
            </a:lvl2pPr>
            <a:lvl3pPr marL="1143000" indent="-228600" eaLnBrk="0" hangingPunct="0">
              <a:defRPr kumimoji="1" sz="2000" b="1">
                <a:solidFill>
                  <a:srgbClr val="CCFFFF"/>
                </a:solidFill>
                <a:latin typeface="Arial" panose="020B0604020202020204" pitchFamily="34" charset="0"/>
                <a:ea typeface="ＭＳ Ｐゴシック" panose="020B0600070205080204" pitchFamily="34" charset="-128"/>
              </a:defRPr>
            </a:lvl3pPr>
            <a:lvl4pPr marL="1600200" indent="-228600" eaLnBrk="0" hangingPunct="0">
              <a:defRPr kumimoji="1" sz="2000" b="1">
                <a:solidFill>
                  <a:srgbClr val="CCFFFF"/>
                </a:solidFill>
                <a:latin typeface="Arial" panose="020B0604020202020204" pitchFamily="34" charset="0"/>
                <a:ea typeface="ＭＳ Ｐゴシック" panose="020B0600070205080204" pitchFamily="34" charset="-128"/>
              </a:defRPr>
            </a:lvl4pPr>
            <a:lvl5pPr marL="2057400" indent="-228600" eaLnBrk="0" hangingPunct="0">
              <a:defRPr kumimoji="1" sz="2000" b="1">
                <a:solidFill>
                  <a:srgbClr val="CC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kumimoji="1" sz="2000" b="1">
                <a:solidFill>
                  <a:srgbClr val="CCFFFF"/>
                </a:solidFill>
                <a:latin typeface="Arial" panose="020B0604020202020204" pitchFamily="34" charset="0"/>
                <a:ea typeface="ＭＳ Ｐゴシック" panose="020B0600070205080204" pitchFamily="34" charset="-128"/>
              </a:defRPr>
            </a:lvl9pPr>
          </a:lstStyle>
          <a:p>
            <a:pPr eaLnBrk="1" hangingPunct="1"/>
            <a:endParaRPr lang="ja-JP" altLang="zh-CN" sz="1200" dirty="0">
              <a:solidFill>
                <a:schemeClr val="tx1"/>
              </a:solidFill>
              <a:latin typeface="Times New Roman" panose="02020603050405020304" pitchFamily="18" charset="0"/>
            </a:endParaRPr>
          </a:p>
          <a:p>
            <a:pPr algn="ctr" eaLnBrk="1" hangingPunct="1"/>
            <a:r>
              <a:rPr lang="ja-JP" altLang="en-US" sz="1200" dirty="0" smtClean="0">
                <a:solidFill>
                  <a:schemeClr val="tx1"/>
                </a:solidFill>
                <a:latin typeface="黑体" panose="02010609060101010101" pitchFamily="49" charset="-122"/>
                <a:ea typeface="黑体" panose="02010609060101010101" pitchFamily="49" charset="-122"/>
              </a:rPr>
              <a:t>董事长</a:t>
            </a:r>
            <a:endParaRPr lang="ja-JP" altLang="en-US" sz="1200" dirty="0">
              <a:solidFill>
                <a:schemeClr val="tx1"/>
              </a:solidFill>
              <a:latin typeface="黑体" panose="02010609060101010101" pitchFamily="49" charset="-122"/>
              <a:ea typeface="黑体" panose="02010609060101010101" pitchFamily="49" charset="-122"/>
            </a:endParaRPr>
          </a:p>
          <a:p>
            <a:pPr eaLnBrk="1" hangingPunct="1"/>
            <a:endParaRPr lang="en-US" altLang="ja-JP" sz="1200" dirty="0">
              <a:solidFill>
                <a:schemeClr val="tx1"/>
              </a:solidFill>
              <a:latin typeface="Times New Roman" panose="02020603050405020304" pitchFamily="18" charset="0"/>
            </a:endParaRPr>
          </a:p>
        </p:txBody>
      </p:sp>
    </p:spTree>
    <p:extLst>
      <p:ext uri="{BB962C8B-B14F-4D97-AF65-F5344CB8AC3E}">
        <p14:creationId xmlns="" xmlns:p14="http://schemas.microsoft.com/office/powerpoint/2010/main" val="28494703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21</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我们的优势</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D9B713B6-DA4A-4854-8FBC-92DAEDA21C40}"/>
              </a:ext>
            </a:extLst>
          </p:cNvPr>
          <p:cNvGrpSpPr/>
          <p:nvPr/>
        </p:nvGrpSpPr>
        <p:grpSpPr>
          <a:xfrm>
            <a:off x="621611" y="1174647"/>
            <a:ext cx="8141388" cy="4918429"/>
            <a:chOff x="621611" y="1174647"/>
            <a:chExt cx="8141388" cy="4918429"/>
          </a:xfrm>
        </p:grpSpPr>
        <p:grpSp>
          <p:nvGrpSpPr>
            <p:cNvPr id="167" name="组合 166">
              <a:extLst>
                <a:ext uri="{FF2B5EF4-FFF2-40B4-BE49-F238E27FC236}">
                  <a16:creationId xmlns="" xmlns:a16="http://schemas.microsoft.com/office/drawing/2014/main" id="{39AD0F90-A0AD-4BDB-8F30-3C3EA2C9B121}"/>
                </a:ext>
              </a:extLst>
            </p:cNvPr>
            <p:cNvGrpSpPr/>
            <p:nvPr/>
          </p:nvGrpSpPr>
          <p:grpSpPr>
            <a:xfrm>
              <a:off x="621611" y="1174647"/>
              <a:ext cx="2327891" cy="444187"/>
              <a:chOff x="3744037" y="-956642"/>
              <a:chExt cx="2327891" cy="444187"/>
            </a:xfrm>
            <a:effectLst/>
          </p:grpSpPr>
          <p:sp>
            <p:nvSpPr>
              <p:cNvPr id="168" name="圆角矩形 49">
                <a:extLst>
                  <a:ext uri="{FF2B5EF4-FFF2-40B4-BE49-F238E27FC236}">
                    <a16:creationId xmlns="" xmlns:a16="http://schemas.microsoft.com/office/drawing/2014/main" id="{262B7B89-36F2-4FE0-AC67-29D6CEAED091}"/>
                  </a:ext>
                </a:extLst>
              </p:cNvPr>
              <p:cNvSpPr/>
              <p:nvPr/>
            </p:nvSpPr>
            <p:spPr>
              <a:xfrm>
                <a:off x="3744037" y="-956642"/>
                <a:ext cx="2327891" cy="444187"/>
              </a:xfrm>
              <a:prstGeom prst="roundRect">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69" name="椭圆 168">
                <a:extLst>
                  <a:ext uri="{FF2B5EF4-FFF2-40B4-BE49-F238E27FC236}">
                    <a16:creationId xmlns="" xmlns:a16="http://schemas.microsoft.com/office/drawing/2014/main" id="{71DAB3E0-5857-4872-A867-EA001B3EA26D}"/>
                  </a:ext>
                </a:extLst>
              </p:cNvPr>
              <p:cNvSpPr/>
              <p:nvPr/>
            </p:nvSpPr>
            <p:spPr>
              <a:xfrm>
                <a:off x="3822079" y="-903207"/>
                <a:ext cx="319467" cy="319467"/>
              </a:xfrm>
              <a:prstGeom prst="ellipse">
                <a:avLst/>
              </a:prstGeom>
              <a:solidFill>
                <a:srgbClr val="FF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sp>
            <p:nvSpPr>
              <p:cNvPr id="170" name="TextBox 33">
                <a:extLst>
                  <a:ext uri="{FF2B5EF4-FFF2-40B4-BE49-F238E27FC236}">
                    <a16:creationId xmlns="" xmlns:a16="http://schemas.microsoft.com/office/drawing/2014/main" id="{25B74609-5A7E-411D-AC77-75A5F0D18F15}"/>
                  </a:ext>
                </a:extLst>
              </p:cNvPr>
              <p:cNvSpPr txBox="1"/>
              <p:nvPr/>
            </p:nvSpPr>
            <p:spPr>
              <a:xfrm>
                <a:off x="4285231" y="-854079"/>
                <a:ext cx="1351393"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chemeClr val="tx1">
                        <a:lumMod val="65000"/>
                        <a:lumOff val="35000"/>
                      </a:schemeClr>
                    </a:solidFill>
                    <a:latin typeface="+mj-ea"/>
                    <a:ea typeface="+mj-ea"/>
                  </a:rPr>
                  <a:t>强大的执行力</a:t>
                </a:r>
              </a:p>
            </p:txBody>
          </p:sp>
        </p:grpSp>
        <p:grpSp>
          <p:nvGrpSpPr>
            <p:cNvPr id="171" name="组合 170">
              <a:extLst>
                <a:ext uri="{FF2B5EF4-FFF2-40B4-BE49-F238E27FC236}">
                  <a16:creationId xmlns="" xmlns:a16="http://schemas.microsoft.com/office/drawing/2014/main" id="{1F9CD4D9-1EC5-4AAA-B674-A0A021241E6C}"/>
                </a:ext>
              </a:extLst>
            </p:cNvPr>
            <p:cNvGrpSpPr/>
            <p:nvPr/>
          </p:nvGrpSpPr>
          <p:grpSpPr>
            <a:xfrm>
              <a:off x="621611" y="2243778"/>
              <a:ext cx="2327891" cy="444187"/>
              <a:chOff x="6826299" y="-942682"/>
              <a:chExt cx="2327891" cy="444187"/>
            </a:xfrm>
            <a:effectLst/>
          </p:grpSpPr>
          <p:sp>
            <p:nvSpPr>
              <p:cNvPr id="172" name="圆角矩形 70">
                <a:extLst>
                  <a:ext uri="{FF2B5EF4-FFF2-40B4-BE49-F238E27FC236}">
                    <a16:creationId xmlns="" xmlns:a16="http://schemas.microsoft.com/office/drawing/2014/main" id="{1381B665-9456-44F0-BBE7-F7E168F14F8A}"/>
                  </a:ext>
                </a:extLst>
              </p:cNvPr>
              <p:cNvSpPr/>
              <p:nvPr/>
            </p:nvSpPr>
            <p:spPr>
              <a:xfrm>
                <a:off x="6826299" y="-942682"/>
                <a:ext cx="2327891" cy="444187"/>
              </a:xfrm>
              <a:prstGeom prst="roundRect">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73" name="椭圆 172">
                <a:extLst>
                  <a:ext uri="{FF2B5EF4-FFF2-40B4-BE49-F238E27FC236}">
                    <a16:creationId xmlns="" xmlns:a16="http://schemas.microsoft.com/office/drawing/2014/main" id="{AF978BC2-B03D-4DFF-93BC-3F8EE974B23E}"/>
                  </a:ext>
                </a:extLst>
              </p:cNvPr>
              <p:cNvSpPr/>
              <p:nvPr/>
            </p:nvSpPr>
            <p:spPr>
              <a:xfrm>
                <a:off x="6934100" y="-868829"/>
                <a:ext cx="317865" cy="317865"/>
              </a:xfrm>
              <a:prstGeom prst="ellipse">
                <a:avLst/>
              </a:prstGeom>
              <a:solidFill>
                <a:srgbClr val="FF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sp>
            <p:nvSpPr>
              <p:cNvPr id="174" name="TextBox 49">
                <a:extLst>
                  <a:ext uri="{FF2B5EF4-FFF2-40B4-BE49-F238E27FC236}">
                    <a16:creationId xmlns="" xmlns:a16="http://schemas.microsoft.com/office/drawing/2014/main" id="{7453D663-6F7E-4EDB-A98A-4FB3B44D04A9}"/>
                  </a:ext>
                </a:extLst>
              </p:cNvPr>
              <p:cNvSpPr txBox="1"/>
              <p:nvPr/>
            </p:nvSpPr>
            <p:spPr>
              <a:xfrm>
                <a:off x="7367493" y="-827195"/>
                <a:ext cx="1724967"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chemeClr val="tx1">
                        <a:lumMod val="65000"/>
                        <a:lumOff val="35000"/>
                      </a:schemeClr>
                    </a:solidFill>
                    <a:latin typeface="+mj-ea"/>
                    <a:ea typeface="+mj-ea"/>
                  </a:rPr>
                  <a:t>先进的生产工艺</a:t>
                </a:r>
              </a:p>
            </p:txBody>
          </p:sp>
        </p:grpSp>
        <p:grpSp>
          <p:nvGrpSpPr>
            <p:cNvPr id="175" name="组合 174">
              <a:extLst>
                <a:ext uri="{FF2B5EF4-FFF2-40B4-BE49-F238E27FC236}">
                  <a16:creationId xmlns="" xmlns:a16="http://schemas.microsoft.com/office/drawing/2014/main" id="{76C6E95F-CFC7-45D5-A57C-B251A7D7C739}"/>
                </a:ext>
              </a:extLst>
            </p:cNvPr>
            <p:cNvGrpSpPr/>
            <p:nvPr/>
          </p:nvGrpSpPr>
          <p:grpSpPr>
            <a:xfrm>
              <a:off x="621611" y="5217242"/>
              <a:ext cx="2295170" cy="416267"/>
              <a:chOff x="3593759" y="5898078"/>
              <a:chExt cx="2295170" cy="416267"/>
            </a:xfrm>
            <a:effectLst/>
          </p:grpSpPr>
          <p:sp>
            <p:nvSpPr>
              <p:cNvPr id="176" name="圆角矩形 78">
                <a:extLst>
                  <a:ext uri="{FF2B5EF4-FFF2-40B4-BE49-F238E27FC236}">
                    <a16:creationId xmlns="" xmlns:a16="http://schemas.microsoft.com/office/drawing/2014/main" id="{E0E7C934-CA38-4F58-9574-A682F6F84F3C}"/>
                  </a:ext>
                </a:extLst>
              </p:cNvPr>
              <p:cNvSpPr/>
              <p:nvPr/>
            </p:nvSpPr>
            <p:spPr>
              <a:xfrm>
                <a:off x="3593759" y="5898078"/>
                <a:ext cx="2295170" cy="416267"/>
              </a:xfrm>
              <a:prstGeom prst="roundRect">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endParaRPr>
              </a:p>
            </p:txBody>
          </p:sp>
          <p:sp>
            <p:nvSpPr>
              <p:cNvPr id="177" name="椭圆 176">
                <a:extLst>
                  <a:ext uri="{FF2B5EF4-FFF2-40B4-BE49-F238E27FC236}">
                    <a16:creationId xmlns="" xmlns:a16="http://schemas.microsoft.com/office/drawing/2014/main" id="{095C3061-AEF4-4DD4-86FC-C3323F5DD0A7}"/>
                  </a:ext>
                </a:extLst>
              </p:cNvPr>
              <p:cNvSpPr/>
              <p:nvPr/>
            </p:nvSpPr>
            <p:spPr>
              <a:xfrm>
                <a:off x="3668724" y="5954305"/>
                <a:ext cx="317864" cy="317865"/>
              </a:xfrm>
              <a:prstGeom prst="ellipse">
                <a:avLst/>
              </a:prstGeom>
              <a:solidFill>
                <a:srgbClr val="FF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5</a:t>
                </a:r>
                <a:endParaRPr lang="zh-CN" altLang="en-US" dirty="0">
                  <a:solidFill>
                    <a:prstClr val="white"/>
                  </a:solidFill>
                  <a:latin typeface="+mj-ea"/>
                  <a:ea typeface="+mj-ea"/>
                </a:endParaRPr>
              </a:p>
            </p:txBody>
          </p:sp>
          <p:sp>
            <p:nvSpPr>
              <p:cNvPr id="178" name="TextBox 42">
                <a:extLst>
                  <a:ext uri="{FF2B5EF4-FFF2-40B4-BE49-F238E27FC236}">
                    <a16:creationId xmlns="" xmlns:a16="http://schemas.microsoft.com/office/drawing/2014/main" id="{F7021A18-A72E-43DE-8041-B57CB38947E2}"/>
                  </a:ext>
                </a:extLst>
              </p:cNvPr>
              <p:cNvSpPr txBox="1"/>
              <p:nvPr/>
            </p:nvSpPr>
            <p:spPr>
              <a:xfrm>
                <a:off x="4184562" y="5999605"/>
                <a:ext cx="1534906"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smtClean="0">
                    <a:solidFill>
                      <a:schemeClr val="tx1">
                        <a:lumMod val="65000"/>
                        <a:lumOff val="35000"/>
                      </a:schemeClr>
                    </a:solidFill>
                    <a:latin typeface="+mj-ea"/>
                    <a:ea typeface="+mj-ea"/>
                  </a:rPr>
                  <a:t>生产能力强</a:t>
                </a:r>
                <a:endParaRPr lang="zh-CN" altLang="en-US" dirty="0">
                  <a:solidFill>
                    <a:schemeClr val="tx1">
                      <a:lumMod val="65000"/>
                      <a:lumOff val="35000"/>
                    </a:schemeClr>
                  </a:solidFill>
                  <a:latin typeface="+mj-ea"/>
                  <a:ea typeface="+mj-ea"/>
                </a:endParaRPr>
              </a:p>
            </p:txBody>
          </p:sp>
        </p:grpSp>
        <p:grpSp>
          <p:nvGrpSpPr>
            <p:cNvPr id="4" name="组合 3">
              <a:extLst>
                <a:ext uri="{FF2B5EF4-FFF2-40B4-BE49-F238E27FC236}">
                  <a16:creationId xmlns="" xmlns:a16="http://schemas.microsoft.com/office/drawing/2014/main" id="{9827467C-9F1A-4677-A340-D4C8B35ADD83}"/>
                </a:ext>
              </a:extLst>
            </p:cNvPr>
            <p:cNvGrpSpPr/>
            <p:nvPr/>
          </p:nvGrpSpPr>
          <p:grpSpPr>
            <a:xfrm>
              <a:off x="621611" y="3245651"/>
              <a:ext cx="2339895" cy="444187"/>
              <a:chOff x="1064429" y="3264515"/>
              <a:chExt cx="2339895" cy="444187"/>
            </a:xfrm>
          </p:grpSpPr>
          <p:sp>
            <p:nvSpPr>
              <p:cNvPr id="180" name="圆角矩形 84">
                <a:extLst>
                  <a:ext uri="{FF2B5EF4-FFF2-40B4-BE49-F238E27FC236}">
                    <a16:creationId xmlns="" xmlns:a16="http://schemas.microsoft.com/office/drawing/2014/main" id="{C84768C5-E349-4DF7-BB1D-64193086D82B}"/>
                  </a:ext>
                </a:extLst>
              </p:cNvPr>
              <p:cNvSpPr/>
              <p:nvPr/>
            </p:nvSpPr>
            <p:spPr>
              <a:xfrm>
                <a:off x="1064429" y="3264515"/>
                <a:ext cx="2327891" cy="444187"/>
              </a:xfrm>
              <a:prstGeom prst="roundRect">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81" name="椭圆 180">
                <a:extLst>
                  <a:ext uri="{FF2B5EF4-FFF2-40B4-BE49-F238E27FC236}">
                    <a16:creationId xmlns="" xmlns:a16="http://schemas.microsoft.com/office/drawing/2014/main" id="{F58F63C9-C0E3-402C-9301-E2ABD2121578}"/>
                  </a:ext>
                </a:extLst>
              </p:cNvPr>
              <p:cNvSpPr/>
              <p:nvPr/>
            </p:nvSpPr>
            <p:spPr>
              <a:xfrm>
                <a:off x="1150589" y="3348563"/>
                <a:ext cx="317865" cy="317865"/>
              </a:xfrm>
              <a:prstGeom prst="ellipse">
                <a:avLst/>
              </a:prstGeom>
              <a:solidFill>
                <a:srgbClr val="FF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sp>
            <p:nvSpPr>
              <p:cNvPr id="182" name="TextBox 57">
                <a:extLst>
                  <a:ext uri="{FF2B5EF4-FFF2-40B4-BE49-F238E27FC236}">
                    <a16:creationId xmlns="" xmlns:a16="http://schemas.microsoft.com/office/drawing/2014/main" id="{FEB145FD-97EF-4AD0-AF5C-1A7010D548D5}"/>
                  </a:ext>
                </a:extLst>
              </p:cNvPr>
              <p:cNvSpPr txBox="1"/>
              <p:nvPr/>
            </p:nvSpPr>
            <p:spPr>
              <a:xfrm>
                <a:off x="1605623" y="3394555"/>
                <a:ext cx="1798701"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chemeClr val="tx1">
                        <a:lumMod val="65000"/>
                        <a:lumOff val="35000"/>
                      </a:schemeClr>
                    </a:solidFill>
                    <a:latin typeface="+mj-ea"/>
                    <a:ea typeface="+mj-ea"/>
                  </a:rPr>
                  <a:t>行业人才</a:t>
                </a:r>
              </a:p>
            </p:txBody>
          </p:sp>
        </p:grpSp>
        <p:grpSp>
          <p:nvGrpSpPr>
            <p:cNvPr id="184" name="组合 183">
              <a:extLst>
                <a:ext uri="{FF2B5EF4-FFF2-40B4-BE49-F238E27FC236}">
                  <a16:creationId xmlns="" xmlns:a16="http://schemas.microsoft.com/office/drawing/2014/main" id="{C186CA5A-5886-48A1-BC53-C6F983855B1E}"/>
                </a:ext>
              </a:extLst>
            </p:cNvPr>
            <p:cNvGrpSpPr/>
            <p:nvPr/>
          </p:nvGrpSpPr>
          <p:grpSpPr>
            <a:xfrm>
              <a:off x="621611" y="4257096"/>
              <a:ext cx="2295170" cy="416267"/>
              <a:chOff x="3593759" y="5898078"/>
              <a:chExt cx="2295170" cy="416267"/>
            </a:xfrm>
            <a:effectLst/>
          </p:grpSpPr>
          <p:sp>
            <p:nvSpPr>
              <p:cNvPr id="185" name="圆角矩形 36">
                <a:extLst>
                  <a:ext uri="{FF2B5EF4-FFF2-40B4-BE49-F238E27FC236}">
                    <a16:creationId xmlns="" xmlns:a16="http://schemas.microsoft.com/office/drawing/2014/main" id="{561BBFEF-510C-4CFA-9760-5379DBDA617F}"/>
                  </a:ext>
                </a:extLst>
              </p:cNvPr>
              <p:cNvSpPr/>
              <p:nvPr/>
            </p:nvSpPr>
            <p:spPr>
              <a:xfrm>
                <a:off x="3593759" y="5898078"/>
                <a:ext cx="2295170" cy="416267"/>
              </a:xfrm>
              <a:prstGeom prst="roundRect">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86" name="椭圆 185">
                <a:extLst>
                  <a:ext uri="{FF2B5EF4-FFF2-40B4-BE49-F238E27FC236}">
                    <a16:creationId xmlns="" xmlns:a16="http://schemas.microsoft.com/office/drawing/2014/main" id="{FD8BAF45-A7DD-4184-9A81-3A8A836D0102}"/>
                  </a:ext>
                </a:extLst>
              </p:cNvPr>
              <p:cNvSpPr/>
              <p:nvPr/>
            </p:nvSpPr>
            <p:spPr>
              <a:xfrm>
                <a:off x="3668724" y="5954305"/>
                <a:ext cx="317864" cy="317865"/>
              </a:xfrm>
              <a:prstGeom prst="ellipse">
                <a:avLst/>
              </a:prstGeom>
              <a:solidFill>
                <a:srgbClr val="FF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sp>
            <p:nvSpPr>
              <p:cNvPr id="187" name="TextBox 42">
                <a:extLst>
                  <a:ext uri="{FF2B5EF4-FFF2-40B4-BE49-F238E27FC236}">
                    <a16:creationId xmlns="" xmlns:a16="http://schemas.microsoft.com/office/drawing/2014/main" id="{5D281753-93AD-4282-A895-E7186BACC610}"/>
                  </a:ext>
                </a:extLst>
              </p:cNvPr>
              <p:cNvSpPr txBox="1"/>
              <p:nvPr/>
            </p:nvSpPr>
            <p:spPr>
              <a:xfrm>
                <a:off x="4134953" y="5999605"/>
                <a:ext cx="1534906"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chemeClr val="tx1">
                        <a:lumMod val="65000"/>
                        <a:lumOff val="35000"/>
                      </a:schemeClr>
                    </a:solidFill>
                    <a:latin typeface="+mj-ea"/>
                    <a:ea typeface="+mj-ea"/>
                  </a:rPr>
                  <a:t>研发创新</a:t>
                </a:r>
              </a:p>
            </p:txBody>
          </p:sp>
        </p:grpSp>
        <p:sp>
          <p:nvSpPr>
            <p:cNvPr id="188" name="TextBox 30">
              <a:extLst>
                <a:ext uri="{FF2B5EF4-FFF2-40B4-BE49-F238E27FC236}">
                  <a16:creationId xmlns="" xmlns:a16="http://schemas.microsoft.com/office/drawing/2014/main" id="{984AEF6B-0F01-4FD7-80A5-2FAF19E67E4D}"/>
                </a:ext>
              </a:extLst>
            </p:cNvPr>
            <p:cNvSpPr txBox="1"/>
            <p:nvPr/>
          </p:nvSpPr>
          <p:spPr>
            <a:xfrm>
              <a:off x="1045379" y="1670085"/>
              <a:ext cx="7021540" cy="459900"/>
            </a:xfrm>
            <a:prstGeom prst="rect">
              <a:avLst/>
            </a:prstGeom>
            <a:noFill/>
          </p:spPr>
          <p:txBody>
            <a:bodyPr wrap="square" lIns="135399" tIns="67706" rIns="135399" bIns="67706" rtlCol="0">
              <a:spAutoFit/>
            </a:bodyPr>
            <a:lstStyle>
              <a:defPPr>
                <a:defRPr lang="zh-CN"/>
              </a:defPPr>
              <a:lvl1pPr>
                <a:lnSpc>
                  <a:spcPct val="150000"/>
                </a:lnSpc>
                <a:defRPr sz="1300">
                  <a:solidFill>
                    <a:schemeClr val="bg1">
                      <a:lumMod val="50000"/>
                    </a:schemeClr>
                  </a:solidFill>
                  <a:latin typeface="+mn-ea"/>
                  <a:cs typeface="+mn-ea"/>
                </a:defRPr>
              </a:lvl1pPr>
            </a:lstStyle>
            <a:p>
              <a:r>
                <a:rPr lang="zh-CN" altLang="en-US" sz="1400" dirty="0" smtClean="0">
                  <a:solidFill>
                    <a:schemeClr val="tx1"/>
                  </a:solidFill>
                  <a:latin typeface="微软雅黑" panose="020B0503020204020204" pitchFamily="34" charset="-122"/>
                  <a:ea typeface="微软雅黑" panose="020B0503020204020204" pitchFamily="34" charset="-122"/>
                  <a:sym typeface="+mn-lt"/>
                </a:rPr>
                <a:t>明确的事业</a:t>
              </a:r>
              <a:r>
                <a:rPr lang="zh-CN" altLang="en-US" sz="1400" dirty="0">
                  <a:solidFill>
                    <a:schemeClr val="tx1"/>
                  </a:solidFill>
                  <a:latin typeface="微软雅黑" panose="020B0503020204020204" pitchFamily="34" charset="-122"/>
                  <a:ea typeface="微软雅黑" panose="020B0503020204020204" pitchFamily="34" charset="-122"/>
                  <a:sym typeface="+mn-lt"/>
                </a:rPr>
                <a:t>目标，强烈的团队协作精神和优秀的专业</a:t>
              </a:r>
              <a:r>
                <a:rPr lang="zh-CN" altLang="en-US" sz="1400" dirty="0" smtClean="0">
                  <a:solidFill>
                    <a:schemeClr val="tx1"/>
                  </a:solidFill>
                  <a:latin typeface="微软雅黑" panose="020B0503020204020204" pitchFamily="34" charset="-122"/>
                  <a:ea typeface="微软雅黑" panose="020B0503020204020204" pitchFamily="34" charset="-122"/>
                  <a:sym typeface="+mn-lt"/>
                </a:rPr>
                <a:t>素养，保质保量完成工作任务。</a:t>
              </a:r>
              <a:endParaRPr lang="en-US" altLang="zh-CN" sz="1400" dirty="0">
                <a:solidFill>
                  <a:schemeClr val="tx1"/>
                </a:solidFill>
                <a:latin typeface="微软雅黑" panose="020B0503020204020204" pitchFamily="34" charset="-122"/>
                <a:ea typeface="微软雅黑" panose="020B0503020204020204" pitchFamily="34" charset="-122"/>
                <a:sym typeface="+mn-lt"/>
              </a:endParaRPr>
            </a:p>
          </p:txBody>
        </p:sp>
        <p:sp>
          <p:nvSpPr>
            <p:cNvPr id="3" name="矩形 2">
              <a:extLst>
                <a:ext uri="{FF2B5EF4-FFF2-40B4-BE49-F238E27FC236}">
                  <a16:creationId xmlns="" xmlns:a16="http://schemas.microsoft.com/office/drawing/2014/main" id="{338E94F5-B86C-4634-AB0F-07B3A39B25EC}"/>
                </a:ext>
              </a:extLst>
            </p:cNvPr>
            <p:cNvSpPr/>
            <p:nvPr/>
          </p:nvSpPr>
          <p:spPr>
            <a:xfrm>
              <a:off x="1045379" y="2818437"/>
              <a:ext cx="4940647" cy="307777"/>
            </a:xfrm>
            <a:prstGeom prst="rect">
              <a:avLst/>
            </a:prstGeom>
          </p:spPr>
          <p:txBody>
            <a:bodyPr wrap="square">
              <a:spAutoFit/>
            </a:bodyPr>
            <a:lstStyle/>
            <a:p>
              <a:r>
                <a:rPr lang="zh-CN" altLang="en-US" sz="1400" dirty="0">
                  <a:latin typeface="微软雅黑" panose="020B0503020204020204" pitchFamily="34" charset="-122"/>
                  <a:ea typeface="微软雅黑" panose="020B0503020204020204" pitchFamily="34" charset="-122"/>
                  <a:sym typeface="+mn-lt"/>
                </a:rPr>
                <a:t>公司的</a:t>
              </a:r>
              <a:r>
                <a:rPr lang="en-US" altLang="zh-CN" sz="1400" dirty="0">
                  <a:latin typeface="微软雅黑" panose="020B0503020204020204" pitchFamily="34" charset="-122"/>
                  <a:ea typeface="微软雅黑" panose="020B0503020204020204" pitchFamily="34" charset="-122"/>
                  <a:sym typeface="+mn-lt"/>
                </a:rPr>
                <a:t>AG/AF/AR</a:t>
              </a:r>
              <a:r>
                <a:rPr lang="zh-CN" altLang="en-US" sz="1400" dirty="0">
                  <a:latin typeface="微软雅黑" panose="020B0503020204020204" pitchFamily="34" charset="-122"/>
                  <a:ea typeface="微软雅黑" panose="020B0503020204020204" pitchFamily="34" charset="-122"/>
                  <a:sym typeface="+mn-lt"/>
                </a:rPr>
                <a:t>喷涂工艺及合格率在国内处于领先</a:t>
              </a:r>
              <a:r>
                <a:rPr lang="zh-CN" altLang="en-US" sz="1400" dirty="0" smtClean="0">
                  <a:latin typeface="微软雅黑" panose="020B0503020204020204" pitchFamily="34" charset="-122"/>
                  <a:ea typeface="微软雅黑" panose="020B0503020204020204" pitchFamily="34" charset="-122"/>
                  <a:sym typeface="+mn-lt"/>
                </a:rPr>
                <a:t>水平。</a:t>
              </a:r>
              <a:endParaRPr lang="en-US" altLang="zh-CN" sz="1400" dirty="0">
                <a:latin typeface="微软雅黑" panose="020B0503020204020204" pitchFamily="34" charset="-122"/>
                <a:ea typeface="微软雅黑" panose="020B0503020204020204" pitchFamily="34" charset="-122"/>
                <a:sym typeface="+mn-lt"/>
              </a:endParaRPr>
            </a:p>
          </p:txBody>
        </p:sp>
        <p:sp>
          <p:nvSpPr>
            <p:cNvPr id="189" name="矩形 188">
              <a:extLst>
                <a:ext uri="{FF2B5EF4-FFF2-40B4-BE49-F238E27FC236}">
                  <a16:creationId xmlns="" xmlns:a16="http://schemas.microsoft.com/office/drawing/2014/main" id="{B3388774-34E8-400E-9F38-EF43669B4227}"/>
                </a:ext>
              </a:extLst>
            </p:cNvPr>
            <p:cNvSpPr/>
            <p:nvPr/>
          </p:nvSpPr>
          <p:spPr>
            <a:xfrm>
              <a:off x="1045379" y="3820724"/>
              <a:ext cx="7375597" cy="307777"/>
            </a:xfrm>
            <a:prstGeom prst="rect">
              <a:avLst/>
            </a:prstGeom>
          </p:spPr>
          <p:txBody>
            <a:bodyPr wrap="square">
              <a:spAutoFit/>
            </a:bodyPr>
            <a:lstStyle/>
            <a:p>
              <a:r>
                <a:rPr lang="zh-CN" altLang="en-US" sz="1400" dirty="0">
                  <a:latin typeface="微软雅黑" panose="020B0503020204020204" pitchFamily="34" charset="-122"/>
                  <a:ea typeface="微软雅黑" panose="020B0503020204020204" pitchFamily="34" charset="-122"/>
                  <a:sym typeface="+mn-lt"/>
                </a:rPr>
                <a:t>公司在油墨颜色调制</a:t>
              </a:r>
              <a:r>
                <a:rPr lang="en-US" altLang="zh-CN" sz="1400" dirty="0">
                  <a:latin typeface="微软雅黑" panose="020B0503020204020204" pitchFamily="34" charset="-122"/>
                  <a:ea typeface="微软雅黑" panose="020B0503020204020204" pitchFamily="34" charset="-122"/>
                  <a:sym typeface="+mn-lt"/>
                </a:rPr>
                <a:t>/</a:t>
              </a:r>
              <a:r>
                <a:rPr lang="zh-CN" altLang="en-US" sz="1400" dirty="0">
                  <a:latin typeface="微软雅黑" panose="020B0503020204020204" pitchFamily="34" charset="-122"/>
                  <a:ea typeface="微软雅黑" panose="020B0503020204020204" pitchFamily="34" charset="-122"/>
                  <a:sym typeface="+mn-lt"/>
                </a:rPr>
                <a:t>镀膜制程</a:t>
              </a:r>
              <a:r>
                <a:rPr lang="en-US" altLang="zh-CN" sz="1400" dirty="0" smtClean="0">
                  <a:latin typeface="微软雅黑" panose="020B0503020204020204" pitchFamily="34" charset="-122"/>
                  <a:ea typeface="微软雅黑" panose="020B0503020204020204" pitchFamily="34" charset="-122"/>
                  <a:sym typeface="+mn-lt"/>
                </a:rPr>
                <a:t>/</a:t>
              </a:r>
              <a:r>
                <a:rPr lang="zh-CN" altLang="en-US" sz="1400" dirty="0" smtClean="0">
                  <a:latin typeface="微软雅黑" panose="020B0503020204020204" pitchFamily="34" charset="-122"/>
                  <a:ea typeface="微软雅黑" panose="020B0503020204020204" pitchFamily="34" charset="-122"/>
                  <a:sym typeface="+mn-lt"/>
                </a:rPr>
                <a:t>丝印领域有资深的技术核心团队。</a:t>
              </a:r>
              <a:endParaRPr lang="en-US" altLang="zh-CN" sz="1400" dirty="0">
                <a:latin typeface="微软雅黑" panose="020B0503020204020204" pitchFamily="34" charset="-122"/>
                <a:ea typeface="微软雅黑" panose="020B0503020204020204" pitchFamily="34" charset="-122"/>
                <a:sym typeface="+mn-lt"/>
              </a:endParaRPr>
            </a:p>
          </p:txBody>
        </p:sp>
        <p:sp>
          <p:nvSpPr>
            <p:cNvPr id="190" name="矩形 189">
              <a:extLst>
                <a:ext uri="{FF2B5EF4-FFF2-40B4-BE49-F238E27FC236}">
                  <a16:creationId xmlns="" xmlns:a16="http://schemas.microsoft.com/office/drawing/2014/main" id="{002DA0B1-4F1B-423F-A55E-215B907D89BC}"/>
                </a:ext>
              </a:extLst>
            </p:cNvPr>
            <p:cNvSpPr/>
            <p:nvPr/>
          </p:nvSpPr>
          <p:spPr>
            <a:xfrm>
              <a:off x="1045378" y="4740287"/>
              <a:ext cx="7717621" cy="415498"/>
            </a:xfrm>
            <a:prstGeom prst="rect">
              <a:avLst/>
            </a:prstGeom>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mn-lt"/>
                </a:rPr>
                <a:t>公司拥有盖板行业的</a:t>
              </a:r>
              <a:r>
                <a:rPr lang="zh-CN" altLang="en-US" sz="1400" dirty="0" smtClean="0">
                  <a:latin typeface="微软雅黑" panose="020B0503020204020204" pitchFamily="34" charset="-122"/>
                  <a:ea typeface="微软雅黑" panose="020B0503020204020204" pitchFamily="34" charset="-122"/>
                  <a:sym typeface="+mn-lt"/>
                </a:rPr>
                <a:t>国家专利技术近</a:t>
              </a:r>
              <a:r>
                <a:rPr lang="en-US" altLang="zh-CN" sz="1400" dirty="0" smtClean="0">
                  <a:latin typeface="微软雅黑" panose="020B0503020204020204" pitchFamily="34" charset="-122"/>
                  <a:ea typeface="微软雅黑" panose="020B0503020204020204" pitchFamily="34" charset="-122"/>
                  <a:sym typeface="+mn-lt"/>
                </a:rPr>
                <a:t>30</a:t>
              </a:r>
              <a:r>
                <a:rPr lang="zh-CN" altLang="en-US" sz="1400" dirty="0" smtClean="0">
                  <a:latin typeface="微软雅黑" panose="020B0503020204020204" pitchFamily="34" charset="-122"/>
                  <a:ea typeface="微软雅黑" panose="020B0503020204020204" pitchFamily="34" charset="-122"/>
                  <a:sym typeface="+mn-lt"/>
                </a:rPr>
                <a:t>项。</a:t>
              </a:r>
              <a:endParaRPr lang="en-US" altLang="zh-CN" sz="1400" dirty="0">
                <a:latin typeface="微软雅黑" panose="020B0503020204020204" pitchFamily="34" charset="-122"/>
                <a:ea typeface="微软雅黑" panose="020B0503020204020204" pitchFamily="34" charset="-122"/>
                <a:sym typeface="+mn-lt"/>
              </a:endParaRPr>
            </a:p>
          </p:txBody>
        </p:sp>
        <p:sp>
          <p:nvSpPr>
            <p:cNvPr id="191" name="矩形 190">
              <a:extLst>
                <a:ext uri="{FF2B5EF4-FFF2-40B4-BE49-F238E27FC236}">
                  <a16:creationId xmlns="" xmlns:a16="http://schemas.microsoft.com/office/drawing/2014/main" id="{EDD309E4-2053-4863-A8FD-237044673597}"/>
                </a:ext>
              </a:extLst>
            </p:cNvPr>
            <p:cNvSpPr/>
            <p:nvPr/>
          </p:nvSpPr>
          <p:spPr>
            <a:xfrm>
              <a:off x="1045379" y="5677578"/>
              <a:ext cx="7234334" cy="415498"/>
            </a:xfrm>
            <a:prstGeom prst="rect">
              <a:avLst/>
            </a:prstGeom>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mn-lt"/>
                </a:rPr>
                <a:t>触摸屏事业部可以全制程生产</a:t>
              </a:r>
              <a:r>
                <a:rPr lang="en-US" altLang="zh-CN" sz="1400" dirty="0" smtClean="0">
                  <a:latin typeface="微软雅黑" panose="020B0503020204020204" pitchFamily="34" charset="-122"/>
                  <a:ea typeface="微软雅黑" panose="020B0503020204020204" pitchFamily="34" charset="-122"/>
                  <a:sym typeface="+mn-lt"/>
                </a:rPr>
                <a:t>5-100</a:t>
              </a:r>
              <a:r>
                <a:rPr lang="zh-CN" altLang="en-US" sz="1400" dirty="0" smtClean="0">
                  <a:latin typeface="微软雅黑" panose="020B0503020204020204" pitchFamily="34" charset="-122"/>
                  <a:ea typeface="微软雅黑" panose="020B0503020204020204" pitchFamily="34" charset="-122"/>
                  <a:sym typeface="+mn-lt"/>
                </a:rPr>
                <a:t>寸</a:t>
              </a:r>
              <a:r>
                <a:rPr lang="zh-CN" altLang="en-US" sz="1400" dirty="0">
                  <a:latin typeface="微软雅黑" panose="020B0503020204020204" pitchFamily="34" charset="-122"/>
                  <a:ea typeface="微软雅黑" panose="020B0503020204020204" pitchFamily="34" charset="-122"/>
                  <a:sym typeface="+mn-lt"/>
                </a:rPr>
                <a:t>的玻璃盖板，直通</a:t>
              </a:r>
              <a:r>
                <a:rPr lang="zh-CN" altLang="en-US" sz="1400" dirty="0" smtClean="0">
                  <a:latin typeface="微软雅黑" panose="020B0503020204020204" pitchFamily="34" charset="-122"/>
                  <a:ea typeface="微软雅黑" panose="020B0503020204020204" pitchFamily="34" charset="-122"/>
                  <a:sym typeface="+mn-lt"/>
                </a:rPr>
                <a:t>率高</a:t>
              </a:r>
              <a:r>
                <a:rPr lang="zh-CN" altLang="en-US" sz="1400" dirty="0">
                  <a:latin typeface="微软雅黑" panose="020B0503020204020204" pitchFamily="34" charset="-122"/>
                  <a:ea typeface="微软雅黑" panose="020B0503020204020204" pitchFamily="34" charset="-122"/>
                  <a:sym typeface="+mn-lt"/>
                </a:rPr>
                <a:t>，在行业内属于领先</a:t>
              </a:r>
              <a:r>
                <a:rPr lang="zh-CN" altLang="en-US" sz="1400" dirty="0" smtClean="0">
                  <a:latin typeface="微软雅黑" panose="020B0503020204020204" pitchFamily="34" charset="-122"/>
                  <a:ea typeface="微软雅黑" panose="020B0503020204020204" pitchFamily="34" charset="-122"/>
                  <a:sym typeface="+mn-lt"/>
                </a:rPr>
                <a:t>水平。</a:t>
              </a:r>
              <a:endParaRPr lang="en-US" altLang="zh-CN" sz="1400" dirty="0">
                <a:latin typeface="微软雅黑" panose="020B0503020204020204" pitchFamily="34" charset="-122"/>
                <a:ea typeface="微软雅黑" panose="020B0503020204020204" pitchFamily="34" charset="-122"/>
                <a:sym typeface="+mn-lt"/>
              </a:endParaRPr>
            </a:p>
          </p:txBody>
        </p:sp>
      </p:grpSp>
    </p:spTree>
    <p:extLst>
      <p:ext uri="{BB962C8B-B14F-4D97-AF65-F5344CB8AC3E}">
        <p14:creationId xmlns="" xmlns:p14="http://schemas.microsoft.com/office/powerpoint/2010/main" val="35696425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22</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grpSp>
        <p:nvGrpSpPr>
          <p:cNvPr id="3" name="组合 2">
            <a:extLst>
              <a:ext uri="{FF2B5EF4-FFF2-40B4-BE49-F238E27FC236}">
                <a16:creationId xmlns="" xmlns:a16="http://schemas.microsoft.com/office/drawing/2014/main" id="{0D095CC7-ACDE-4C4B-958F-26BCD385D721}"/>
              </a:ext>
            </a:extLst>
          </p:cNvPr>
          <p:cNvGrpSpPr/>
          <p:nvPr/>
        </p:nvGrpSpPr>
        <p:grpSpPr>
          <a:xfrm>
            <a:off x="2633337" y="3054924"/>
            <a:ext cx="2040900" cy="819150"/>
            <a:chOff x="2633337" y="3054924"/>
            <a:chExt cx="2040900" cy="819150"/>
          </a:xfrm>
        </p:grpSpPr>
        <p:sp>
          <p:nvSpPr>
            <p:cNvPr id="19" name="文本框 18">
              <a:extLst>
                <a:ext uri="{FF2B5EF4-FFF2-40B4-BE49-F238E27FC236}">
                  <a16:creationId xmlns="" xmlns:a16="http://schemas.microsoft.com/office/drawing/2014/main" id="{D80B5B95-A505-4203-8A49-A5926D09DC00}"/>
                </a:ext>
              </a:extLst>
            </p:cNvPr>
            <p:cNvSpPr txBox="1"/>
            <p:nvPr/>
          </p:nvSpPr>
          <p:spPr>
            <a:xfrm flipH="1">
              <a:off x="2633337" y="3131776"/>
              <a:ext cx="203835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cs typeface="+mn-ea"/>
                  <a:sym typeface="+mn-lt"/>
                </a:rPr>
                <a:t>公司产品</a:t>
              </a:r>
              <a:endParaRPr lang="zh-CN" altLang="en-US" sz="3600" b="1" dirty="0">
                <a:latin typeface="微软雅黑" panose="020B0503020204020204" pitchFamily="34" charset="-122"/>
                <a:ea typeface="微软雅黑" panose="020B0503020204020204" pitchFamily="34" charset="-122"/>
              </a:endParaRPr>
            </a:p>
          </p:txBody>
        </p:sp>
        <p:cxnSp>
          <p:nvCxnSpPr>
            <p:cNvPr id="24" name="直接连接符 23">
              <a:extLst>
                <a:ext uri="{FF2B5EF4-FFF2-40B4-BE49-F238E27FC236}">
                  <a16:creationId xmlns="" xmlns:a16="http://schemas.microsoft.com/office/drawing/2014/main" id="{A6F40C6E-D4FE-4256-827A-9672CB4227AD}"/>
                </a:ext>
              </a:extLst>
            </p:cNvPr>
            <p:cNvCxnSpPr>
              <a:cxnSpLocks/>
            </p:cNvCxnSpPr>
            <p:nvPr/>
          </p:nvCxnSpPr>
          <p:spPr>
            <a:xfrm flipH="1">
              <a:off x="2633337" y="305492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E4D3EB1-F06A-4EEC-BE8F-0E139371AEA2}"/>
                </a:ext>
              </a:extLst>
            </p:cNvPr>
            <p:cNvCxnSpPr>
              <a:cxnSpLocks/>
            </p:cNvCxnSpPr>
            <p:nvPr/>
          </p:nvCxnSpPr>
          <p:spPr>
            <a:xfrm flipH="1">
              <a:off x="2633337" y="387407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6B2F0180-A8B5-49F9-84CC-1982EC0BF4B3}"/>
              </a:ext>
            </a:extLst>
          </p:cNvPr>
          <p:cNvGrpSpPr/>
          <p:nvPr/>
        </p:nvGrpSpPr>
        <p:grpSpPr>
          <a:xfrm>
            <a:off x="5081262" y="2437261"/>
            <a:ext cx="1905534" cy="1828848"/>
            <a:chOff x="5081262" y="2437261"/>
            <a:chExt cx="1905534" cy="1828848"/>
          </a:xfrm>
        </p:grpSpPr>
        <p:sp>
          <p:nvSpPr>
            <p:cNvPr id="22" name="矩形 10">
              <a:extLst>
                <a:ext uri="{FF2B5EF4-FFF2-40B4-BE49-F238E27FC236}">
                  <a16:creationId xmlns="" xmlns:a16="http://schemas.microsoft.com/office/drawing/2014/main" id="{2E2A4130-89FD-42DB-82F0-6D67DBA48B62}"/>
                </a:ext>
              </a:extLst>
            </p:cNvPr>
            <p:cNvSpPr>
              <a:spLocks noChangeAspect="1"/>
            </p:cNvSpPr>
            <p:nvPr/>
          </p:nvSpPr>
          <p:spPr>
            <a:xfrm>
              <a:off x="5081262" y="2437261"/>
              <a:ext cx="1905534" cy="182884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4" name="KSO_Shape">
              <a:extLst>
                <a:ext uri="{FF2B5EF4-FFF2-40B4-BE49-F238E27FC236}">
                  <a16:creationId xmlns="" xmlns:a16="http://schemas.microsoft.com/office/drawing/2014/main" id="{D18F6503-E842-4E9F-AE10-EA8E3E27DAEA}"/>
                </a:ext>
              </a:extLst>
            </p:cNvPr>
            <p:cNvSpPr>
              <a:spLocks noChangeAspect="1"/>
            </p:cNvSpPr>
            <p:nvPr/>
          </p:nvSpPr>
          <p:spPr bwMode="auto">
            <a:xfrm>
              <a:off x="5671614" y="2950039"/>
              <a:ext cx="724829" cy="78586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 xmlns:p14="http://schemas.microsoft.com/office/powerpoint/2010/main" val="16457423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10"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23</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主打产品</a:t>
            </a:r>
            <a:endParaRPr lang="zh-CN" altLang="en-US" sz="2400" dirty="0">
              <a:latin typeface="微软雅黑" panose="020B0503020204020204" pitchFamily="34" charset="-122"/>
              <a:ea typeface="微软雅黑" panose="020B0503020204020204" pitchFamily="34" charset="-122"/>
            </a:endParaRPr>
          </a:p>
        </p:txBody>
      </p:sp>
      <p:pic>
        <p:nvPicPr>
          <p:cNvPr id="19" name="图片 18" descr="图片包含 室内, 墙壁, 卫生间, 地板&#10;&#10;已生成极高可信度的说明">
            <a:extLst>
              <a:ext uri="{FF2B5EF4-FFF2-40B4-BE49-F238E27FC236}">
                <a16:creationId xmlns="" xmlns:a16="http://schemas.microsoft.com/office/drawing/2014/main" id="{C011AC4D-01FD-4BCC-AA21-870457AB403F}"/>
              </a:ext>
            </a:extLst>
          </p:cNvPr>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896638" y="1861615"/>
            <a:ext cx="1575278" cy="1119537"/>
          </a:xfrm>
          <a:prstGeom prst="rect">
            <a:avLst/>
          </a:prstGeom>
        </p:spPr>
      </p:pic>
      <p:pic>
        <p:nvPicPr>
          <p:cNvPr id="21" name="图片 20" descr="图片包含 室内, 墙壁, 橱柜&#10;&#10;已生成高可信度的说明">
            <a:extLst>
              <a:ext uri="{FF2B5EF4-FFF2-40B4-BE49-F238E27FC236}">
                <a16:creationId xmlns="" xmlns:a16="http://schemas.microsoft.com/office/drawing/2014/main" id="{031A5F1D-C44A-4047-98C7-65E6FB0732FA}"/>
              </a:ext>
            </a:extLst>
          </p:cNvPr>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a:off x="2709215" y="1860970"/>
            <a:ext cx="1621851" cy="1119537"/>
          </a:xfrm>
          <a:prstGeom prst="rect">
            <a:avLst/>
          </a:prstGeom>
        </p:spPr>
      </p:pic>
      <p:pic>
        <p:nvPicPr>
          <p:cNvPr id="23" name="图片 22" descr="图片包含 室内, 墙壁, 窗户, 就坐&#10;&#10;已生成极高可信度的说明">
            <a:extLst>
              <a:ext uri="{FF2B5EF4-FFF2-40B4-BE49-F238E27FC236}">
                <a16:creationId xmlns="" xmlns:a16="http://schemas.microsoft.com/office/drawing/2014/main" id="{510EA368-1948-4F64-8CAF-74773880BEF4}"/>
              </a:ext>
            </a:extLst>
          </p:cNvPr>
          <p:cNvPicPr>
            <a:picLocks noChangeAspect="1"/>
          </p:cNvPicPr>
          <p:nvPr/>
        </p:nvPicPr>
        <p:blipFill>
          <a:blip r:embed="rId14" cstate="print">
            <a:extLst>
              <a:ext uri="{28A0092B-C50C-407E-A947-70E740481C1C}">
                <a14:useLocalDpi xmlns="" xmlns:a14="http://schemas.microsoft.com/office/drawing/2010/main" val="0"/>
              </a:ext>
            </a:extLst>
          </a:blip>
          <a:stretch>
            <a:fillRect/>
          </a:stretch>
        </p:blipFill>
        <p:spPr>
          <a:xfrm>
            <a:off x="4568365" y="1851639"/>
            <a:ext cx="1670575" cy="1128224"/>
          </a:xfrm>
          <a:prstGeom prst="rect">
            <a:avLst/>
          </a:prstGeom>
        </p:spPr>
      </p:pic>
      <p:pic>
        <p:nvPicPr>
          <p:cNvPr id="25" name="图片 24" descr="图片包含 屏幕截图, 相框&#10;&#10;已生成高可信度的说明">
            <a:extLst>
              <a:ext uri="{FF2B5EF4-FFF2-40B4-BE49-F238E27FC236}">
                <a16:creationId xmlns="" xmlns:a16="http://schemas.microsoft.com/office/drawing/2014/main" id="{D96D0213-385A-4CAF-9C29-3F3C4CC39585}"/>
              </a:ext>
            </a:extLst>
          </p:cNvPr>
          <p:cNvPicPr>
            <a:picLocks noChangeAspect="1"/>
          </p:cNvPicPr>
          <p:nvPr/>
        </p:nvPicPr>
        <p:blipFill>
          <a:blip r:embed="rId15" cstate="print">
            <a:extLst>
              <a:ext uri="{28A0092B-C50C-407E-A947-70E740481C1C}">
                <a14:useLocalDpi xmlns="" xmlns:a14="http://schemas.microsoft.com/office/drawing/2010/main" val="0"/>
              </a:ext>
            </a:extLst>
          </a:blip>
          <a:stretch>
            <a:fillRect/>
          </a:stretch>
        </p:blipFill>
        <p:spPr>
          <a:xfrm>
            <a:off x="6476239" y="1850995"/>
            <a:ext cx="1723732" cy="1119537"/>
          </a:xfrm>
          <a:prstGeom prst="rect">
            <a:avLst/>
          </a:prstGeom>
        </p:spPr>
      </p:pic>
      <p:sp>
        <p:nvSpPr>
          <p:cNvPr id="49" name="MH_Text_1">
            <a:extLst>
              <a:ext uri="{FF2B5EF4-FFF2-40B4-BE49-F238E27FC236}">
                <a16:creationId xmlns="" xmlns:a16="http://schemas.microsoft.com/office/drawing/2014/main" id="{68F14696-3654-419C-B0A3-D2ECF13E31BA}"/>
              </a:ext>
            </a:extLst>
          </p:cNvPr>
          <p:cNvSpPr txBox="1">
            <a:spLocks noChangeArrowheads="1"/>
          </p:cNvSpPr>
          <p:nvPr>
            <p:custDataLst>
              <p:tags r:id="rId1"/>
            </p:custDataLst>
          </p:nvPr>
        </p:nvSpPr>
        <p:spPr bwMode="auto">
          <a:xfrm>
            <a:off x="904365" y="4139997"/>
            <a:ext cx="1482340" cy="708945"/>
          </a:xfrm>
          <a:prstGeom prst="rect">
            <a:avLst/>
          </a:prstGeom>
          <a:noFill/>
          <a:ln w="9525">
            <a:noFill/>
            <a:miter lim="800000"/>
          </a:ln>
          <a:extLst>
            <a:ext uri="{909E8E84-426E-40DD-AFC4-6F175D3DCCD1}">
              <a14:hiddenFill xmlns=""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主要应用于平板电脑（</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PAD</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）触摸屏。</a:t>
            </a:r>
          </a:p>
        </p:txBody>
      </p:sp>
      <p:sp>
        <p:nvSpPr>
          <p:cNvPr id="50" name="MH_Text_1">
            <a:extLst>
              <a:ext uri="{FF2B5EF4-FFF2-40B4-BE49-F238E27FC236}">
                <a16:creationId xmlns="" xmlns:a16="http://schemas.microsoft.com/office/drawing/2014/main" id="{A909FA7E-D362-4806-ABE0-E04B0432BB96}"/>
              </a:ext>
            </a:extLst>
          </p:cNvPr>
          <p:cNvSpPr txBox="1">
            <a:spLocks noChangeArrowheads="1"/>
          </p:cNvSpPr>
          <p:nvPr>
            <p:custDataLst>
              <p:tags r:id="rId2"/>
            </p:custDataLst>
          </p:nvPr>
        </p:nvSpPr>
        <p:spPr bwMode="auto">
          <a:xfrm>
            <a:off x="2889179" y="4139997"/>
            <a:ext cx="1482340" cy="708945"/>
          </a:xfrm>
          <a:prstGeom prst="rect">
            <a:avLst/>
          </a:prstGeom>
          <a:noFill/>
          <a:ln w="9525">
            <a:noFill/>
            <a:miter lim="800000"/>
          </a:ln>
          <a:extLst>
            <a:ext uri="{909E8E84-426E-40DD-AFC4-6F175D3DCCD1}">
              <a14:hiddenFill xmlns=""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主要应用于笔记本电脑（</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PC</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）触摸屏</a:t>
            </a:r>
          </a:p>
        </p:txBody>
      </p:sp>
      <p:sp>
        <p:nvSpPr>
          <p:cNvPr id="51" name="MH_Text_1">
            <a:extLst>
              <a:ext uri="{FF2B5EF4-FFF2-40B4-BE49-F238E27FC236}">
                <a16:creationId xmlns="" xmlns:a16="http://schemas.microsoft.com/office/drawing/2014/main" id="{B96178B6-1F78-4ED2-98E5-BE2BC2541D22}"/>
              </a:ext>
            </a:extLst>
          </p:cNvPr>
          <p:cNvSpPr txBox="1">
            <a:spLocks noChangeArrowheads="1"/>
          </p:cNvSpPr>
          <p:nvPr>
            <p:custDataLst>
              <p:tags r:id="rId3"/>
            </p:custDataLst>
          </p:nvPr>
        </p:nvSpPr>
        <p:spPr bwMode="auto">
          <a:xfrm>
            <a:off x="4821000" y="4139997"/>
            <a:ext cx="1482340" cy="708945"/>
          </a:xfrm>
          <a:prstGeom prst="rect">
            <a:avLst/>
          </a:prstGeom>
          <a:noFill/>
          <a:ln w="9525">
            <a:noFill/>
            <a:miter lim="800000"/>
          </a:ln>
          <a:extLst>
            <a:ext uri="{909E8E84-426E-40DD-AFC4-6F175D3DCCD1}">
              <a14:hiddenFill xmlns=""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主要应用于一体机电脑触摸屏</a:t>
            </a:r>
          </a:p>
        </p:txBody>
      </p:sp>
      <p:grpSp>
        <p:nvGrpSpPr>
          <p:cNvPr id="52" name="组合 51">
            <a:extLst>
              <a:ext uri="{FF2B5EF4-FFF2-40B4-BE49-F238E27FC236}">
                <a16:creationId xmlns="" xmlns:a16="http://schemas.microsoft.com/office/drawing/2014/main" id="{516BD178-7AB7-4230-935E-49642B284A11}"/>
              </a:ext>
            </a:extLst>
          </p:cNvPr>
          <p:cNvGrpSpPr/>
          <p:nvPr/>
        </p:nvGrpSpPr>
        <p:grpSpPr>
          <a:xfrm>
            <a:off x="1087201" y="3545522"/>
            <a:ext cx="1160093" cy="358098"/>
            <a:chOff x="755736" y="3075806"/>
            <a:chExt cx="1440000" cy="400050"/>
          </a:xfrm>
          <a:effectLst/>
        </p:grpSpPr>
        <p:sp>
          <p:nvSpPr>
            <p:cNvPr id="53" name="圆角矩形 26">
              <a:extLst>
                <a:ext uri="{FF2B5EF4-FFF2-40B4-BE49-F238E27FC236}">
                  <a16:creationId xmlns="" xmlns:a16="http://schemas.microsoft.com/office/drawing/2014/main" id="{538D536C-F141-4413-B2F7-77242438EDEC}"/>
                </a:ext>
              </a:extLst>
            </p:cNvPr>
            <p:cNvSpPr/>
            <p:nvPr/>
          </p:nvSpPr>
          <p:spPr>
            <a:xfrm>
              <a:off x="755736" y="3095831"/>
              <a:ext cx="1440000" cy="360000"/>
            </a:xfrm>
            <a:prstGeom prst="roundRect">
              <a:avLst>
                <a:gd name="adj" fmla="val 50000"/>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2400" dirty="0">
                <a:latin typeface="Impact" panose="020B0806030902050204" pitchFamily="34" charset="0"/>
              </a:endParaRPr>
            </a:p>
          </p:txBody>
        </p:sp>
        <p:sp>
          <p:nvSpPr>
            <p:cNvPr id="54" name="MH_SubTitle_1">
              <a:extLst>
                <a:ext uri="{FF2B5EF4-FFF2-40B4-BE49-F238E27FC236}">
                  <a16:creationId xmlns="" xmlns:a16="http://schemas.microsoft.com/office/drawing/2014/main" id="{862B0DBA-8AEB-49F9-9EB3-124A2971EAC2}"/>
                </a:ext>
              </a:extLst>
            </p:cNvPr>
            <p:cNvSpPr/>
            <p:nvPr>
              <p:custDataLst>
                <p:tags r:id="rId8"/>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600" b="1" dirty="0">
                  <a:solidFill>
                    <a:schemeClr val="bg1"/>
                  </a:solidFill>
                </a:rPr>
                <a:t>6-10</a:t>
              </a:r>
              <a:r>
                <a:rPr lang="zh-CN" altLang="en-US" sz="1600" b="1" dirty="0">
                  <a:solidFill>
                    <a:schemeClr val="bg1"/>
                  </a:solidFill>
                </a:rPr>
                <a:t>寸</a:t>
              </a:r>
            </a:p>
          </p:txBody>
        </p:sp>
      </p:grpSp>
      <p:grpSp>
        <p:nvGrpSpPr>
          <p:cNvPr id="55" name="组合 54">
            <a:extLst>
              <a:ext uri="{FF2B5EF4-FFF2-40B4-BE49-F238E27FC236}">
                <a16:creationId xmlns="" xmlns:a16="http://schemas.microsoft.com/office/drawing/2014/main" id="{76E64AAF-36AE-46B3-901C-943A3275CB70}"/>
              </a:ext>
            </a:extLst>
          </p:cNvPr>
          <p:cNvGrpSpPr/>
          <p:nvPr/>
        </p:nvGrpSpPr>
        <p:grpSpPr>
          <a:xfrm>
            <a:off x="2980437" y="3545522"/>
            <a:ext cx="1160093" cy="358098"/>
            <a:chOff x="755736" y="3075806"/>
            <a:chExt cx="1440000" cy="400050"/>
          </a:xfrm>
        </p:grpSpPr>
        <p:sp>
          <p:nvSpPr>
            <p:cNvPr id="56" name="圆角矩形 29">
              <a:extLst>
                <a:ext uri="{FF2B5EF4-FFF2-40B4-BE49-F238E27FC236}">
                  <a16:creationId xmlns="" xmlns:a16="http://schemas.microsoft.com/office/drawing/2014/main" id="{AB31CE04-C8A4-482C-903E-C7C578904313}"/>
                </a:ext>
              </a:extLst>
            </p:cNvPr>
            <p:cNvSpPr/>
            <p:nvPr/>
          </p:nvSpPr>
          <p:spPr>
            <a:xfrm>
              <a:off x="755736" y="3095831"/>
              <a:ext cx="1440000" cy="360000"/>
            </a:xfrm>
            <a:prstGeom prst="roundRect">
              <a:avLst>
                <a:gd name="adj" fmla="val 50000"/>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2400" dirty="0">
                <a:solidFill>
                  <a:srgbClr val="FF0000"/>
                </a:solidFill>
                <a:latin typeface="Impact" panose="020B0806030902050204" pitchFamily="34" charset="0"/>
              </a:endParaRPr>
            </a:p>
          </p:txBody>
        </p:sp>
        <p:sp>
          <p:nvSpPr>
            <p:cNvPr id="57" name="MH_SubTitle_1">
              <a:extLst>
                <a:ext uri="{FF2B5EF4-FFF2-40B4-BE49-F238E27FC236}">
                  <a16:creationId xmlns="" xmlns:a16="http://schemas.microsoft.com/office/drawing/2014/main" id="{0FCC6F69-99AD-4397-B2BE-ED835B86BDFC}"/>
                </a:ext>
              </a:extLst>
            </p:cNvPr>
            <p:cNvSpPr/>
            <p:nvPr>
              <p:custDataLst>
                <p:tags r:id="rId7"/>
              </p:custDataLst>
            </p:nvPr>
          </p:nvSpPr>
          <p:spPr>
            <a:xfrm>
              <a:off x="762297"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600" b="1" dirty="0" smtClean="0">
                  <a:solidFill>
                    <a:schemeClr val="bg1"/>
                  </a:solidFill>
                </a:rPr>
                <a:t>12-17</a:t>
              </a:r>
              <a:r>
                <a:rPr lang="zh-CN" altLang="en-US" sz="1600" b="1" dirty="0" smtClean="0">
                  <a:solidFill>
                    <a:schemeClr val="bg1"/>
                  </a:solidFill>
                </a:rPr>
                <a:t>寸</a:t>
              </a:r>
              <a:endParaRPr lang="zh-CN" altLang="en-US" sz="1600" b="1" dirty="0">
                <a:solidFill>
                  <a:schemeClr val="bg1"/>
                </a:solidFill>
              </a:endParaRPr>
            </a:p>
          </p:txBody>
        </p:sp>
      </p:grpSp>
      <p:grpSp>
        <p:nvGrpSpPr>
          <p:cNvPr id="58" name="组合 57">
            <a:extLst>
              <a:ext uri="{FF2B5EF4-FFF2-40B4-BE49-F238E27FC236}">
                <a16:creationId xmlns="" xmlns:a16="http://schemas.microsoft.com/office/drawing/2014/main" id="{BDFCC678-CCFB-4F38-8FB0-CE0CFC7F45AF}"/>
              </a:ext>
            </a:extLst>
          </p:cNvPr>
          <p:cNvGrpSpPr/>
          <p:nvPr/>
        </p:nvGrpSpPr>
        <p:grpSpPr>
          <a:xfrm>
            <a:off x="4912301" y="3539145"/>
            <a:ext cx="1160093" cy="358098"/>
            <a:chOff x="755736" y="3075806"/>
            <a:chExt cx="1440000" cy="400050"/>
          </a:xfrm>
        </p:grpSpPr>
        <p:sp>
          <p:nvSpPr>
            <p:cNvPr id="59" name="圆角矩形 32">
              <a:extLst>
                <a:ext uri="{FF2B5EF4-FFF2-40B4-BE49-F238E27FC236}">
                  <a16:creationId xmlns="" xmlns:a16="http://schemas.microsoft.com/office/drawing/2014/main" id="{E1E0AA37-29C0-4793-BFC3-220B93C2052E}"/>
                </a:ext>
              </a:extLst>
            </p:cNvPr>
            <p:cNvSpPr/>
            <p:nvPr/>
          </p:nvSpPr>
          <p:spPr>
            <a:xfrm>
              <a:off x="755736" y="3082183"/>
              <a:ext cx="1440000" cy="360000"/>
            </a:xfrm>
            <a:prstGeom prst="roundRect">
              <a:avLst>
                <a:gd name="adj" fmla="val 50000"/>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2400" dirty="0">
                <a:latin typeface="Impact" panose="020B0806030902050204" pitchFamily="34" charset="0"/>
              </a:endParaRPr>
            </a:p>
          </p:txBody>
        </p:sp>
        <p:sp>
          <p:nvSpPr>
            <p:cNvPr id="60" name="MH_SubTitle_1">
              <a:extLst>
                <a:ext uri="{FF2B5EF4-FFF2-40B4-BE49-F238E27FC236}">
                  <a16:creationId xmlns="" xmlns:a16="http://schemas.microsoft.com/office/drawing/2014/main" id="{8B8579DC-D785-4CE6-912A-C63EA8733201}"/>
                </a:ext>
              </a:extLst>
            </p:cNvPr>
            <p:cNvSpPr/>
            <p:nvPr>
              <p:custDataLst>
                <p:tags r:id="rId6"/>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600" b="1" dirty="0">
                  <a:solidFill>
                    <a:schemeClr val="bg1"/>
                  </a:solidFill>
                </a:rPr>
                <a:t>20-27</a:t>
              </a:r>
              <a:r>
                <a:rPr lang="zh-CN" altLang="en-US" sz="1600" b="1" dirty="0">
                  <a:solidFill>
                    <a:schemeClr val="bg1"/>
                  </a:solidFill>
                </a:rPr>
                <a:t>寸</a:t>
              </a:r>
            </a:p>
          </p:txBody>
        </p:sp>
      </p:grpSp>
      <p:grpSp>
        <p:nvGrpSpPr>
          <p:cNvPr id="61" name="组合 60">
            <a:extLst>
              <a:ext uri="{FF2B5EF4-FFF2-40B4-BE49-F238E27FC236}">
                <a16:creationId xmlns="" xmlns:a16="http://schemas.microsoft.com/office/drawing/2014/main" id="{B2178979-20F4-4669-A152-B26EC72F7D02}"/>
              </a:ext>
            </a:extLst>
          </p:cNvPr>
          <p:cNvGrpSpPr/>
          <p:nvPr/>
        </p:nvGrpSpPr>
        <p:grpSpPr>
          <a:xfrm>
            <a:off x="6821580" y="3542274"/>
            <a:ext cx="1160093" cy="358098"/>
            <a:chOff x="755736" y="3075806"/>
            <a:chExt cx="1440000" cy="400050"/>
          </a:xfrm>
        </p:grpSpPr>
        <p:sp>
          <p:nvSpPr>
            <p:cNvPr id="62" name="圆角矩形 35">
              <a:extLst>
                <a:ext uri="{FF2B5EF4-FFF2-40B4-BE49-F238E27FC236}">
                  <a16:creationId xmlns="" xmlns:a16="http://schemas.microsoft.com/office/drawing/2014/main" id="{6C6868E1-5120-4F66-9BA4-A6322ED9CF3C}"/>
                </a:ext>
              </a:extLst>
            </p:cNvPr>
            <p:cNvSpPr/>
            <p:nvPr/>
          </p:nvSpPr>
          <p:spPr>
            <a:xfrm>
              <a:off x="755736" y="3082183"/>
              <a:ext cx="1440000" cy="360000"/>
            </a:xfrm>
            <a:prstGeom prst="roundRect">
              <a:avLst>
                <a:gd name="adj" fmla="val 50000"/>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2400">
                <a:latin typeface="Impact" panose="020B0806030902050204" pitchFamily="34" charset="0"/>
              </a:endParaRPr>
            </a:p>
          </p:txBody>
        </p:sp>
        <p:sp>
          <p:nvSpPr>
            <p:cNvPr id="63" name="MH_SubTitle_1">
              <a:extLst>
                <a:ext uri="{FF2B5EF4-FFF2-40B4-BE49-F238E27FC236}">
                  <a16:creationId xmlns="" xmlns:a16="http://schemas.microsoft.com/office/drawing/2014/main" id="{981E0E86-1F33-4914-9086-C06A89F2DDDC}"/>
                </a:ext>
              </a:extLst>
            </p:cNvPr>
            <p:cNvSpPr/>
            <p:nvPr>
              <p:custDataLst>
                <p:tags r:id="rId5"/>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600" b="1" dirty="0" smtClean="0">
                  <a:solidFill>
                    <a:schemeClr val="bg1"/>
                  </a:solidFill>
                </a:rPr>
                <a:t>32-100</a:t>
              </a:r>
              <a:r>
                <a:rPr lang="zh-CN" altLang="en-US" sz="1600" b="1" dirty="0" smtClean="0">
                  <a:solidFill>
                    <a:schemeClr val="bg1"/>
                  </a:solidFill>
                </a:rPr>
                <a:t>寸</a:t>
              </a:r>
              <a:endParaRPr lang="zh-CN" altLang="en-US" sz="1600" b="1" dirty="0">
                <a:solidFill>
                  <a:schemeClr val="bg1"/>
                </a:solidFill>
              </a:endParaRPr>
            </a:p>
          </p:txBody>
        </p:sp>
      </p:grpSp>
      <p:sp>
        <p:nvSpPr>
          <p:cNvPr id="64" name="MH_Text_1">
            <a:extLst>
              <a:ext uri="{FF2B5EF4-FFF2-40B4-BE49-F238E27FC236}">
                <a16:creationId xmlns="" xmlns:a16="http://schemas.microsoft.com/office/drawing/2014/main" id="{FEBABF42-D46D-45D6-9996-E9A314E6DBE3}"/>
              </a:ext>
            </a:extLst>
          </p:cNvPr>
          <p:cNvSpPr txBox="1">
            <a:spLocks noChangeArrowheads="1"/>
          </p:cNvSpPr>
          <p:nvPr>
            <p:custDataLst>
              <p:tags r:id="rId4"/>
            </p:custDataLst>
          </p:nvPr>
        </p:nvSpPr>
        <p:spPr bwMode="auto">
          <a:xfrm>
            <a:off x="6737216" y="4113778"/>
            <a:ext cx="1482340" cy="708945"/>
          </a:xfrm>
          <a:prstGeom prst="rect">
            <a:avLst/>
          </a:prstGeom>
          <a:noFill/>
          <a:ln w="9525">
            <a:noFill/>
            <a:miter lim="800000"/>
          </a:ln>
          <a:extLst>
            <a:ext uri="{909E8E84-426E-40DD-AFC4-6F175D3DCCD1}">
              <a14:hiddenFill xmlns="" xmlns:a14="http://schemas.microsoft.com/office/drawing/2010/main">
                <a:solidFill>
                  <a:srgbClr val="FFFFFF"/>
                </a:solidFill>
              </a14:hiddenFill>
            </a:ext>
          </a:extLst>
        </p:spPr>
        <p:txBody>
          <a:bodyPr lIns="101932" tIns="50964" rIns="101932" bIns="50964">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主要应用教育机和大型显示屏</a:t>
            </a:r>
          </a:p>
        </p:txBody>
      </p:sp>
    </p:spTree>
    <p:extLst>
      <p:ext uri="{BB962C8B-B14F-4D97-AF65-F5344CB8AC3E}">
        <p14:creationId xmlns="" xmlns:p14="http://schemas.microsoft.com/office/powerpoint/2010/main" val="42105776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53" presetClass="entr" presetSubtype="16" fill="hold" nodeType="withEffect">
                                  <p:stCondLst>
                                    <p:cond delay="250"/>
                                  </p:stCondLst>
                                  <p:childTnLst>
                                    <p:set>
                                      <p:cBhvr>
                                        <p:cTn id="9" dur="1" fill="hold">
                                          <p:stCondLst>
                                            <p:cond delay="0"/>
                                          </p:stCondLst>
                                        </p:cTn>
                                        <p:tgtEl>
                                          <p:spTgt spid="52"/>
                                        </p:tgtEl>
                                        <p:attrNameLst>
                                          <p:attrName>style.visibility</p:attrName>
                                        </p:attrNameLst>
                                      </p:cBhvr>
                                      <p:to>
                                        <p:strVal val="visible"/>
                                      </p:to>
                                    </p:set>
                                    <p:anim calcmode="lin" valueType="num">
                                      <p:cBhvr>
                                        <p:cTn id="10" dur="500" fill="hold"/>
                                        <p:tgtEl>
                                          <p:spTgt spid="52"/>
                                        </p:tgtEl>
                                        <p:attrNameLst>
                                          <p:attrName>ppt_w</p:attrName>
                                        </p:attrNameLst>
                                      </p:cBhvr>
                                      <p:tavLst>
                                        <p:tav tm="0">
                                          <p:val>
                                            <p:fltVal val="0"/>
                                          </p:val>
                                        </p:tav>
                                        <p:tav tm="100000">
                                          <p:val>
                                            <p:strVal val="#ppt_w"/>
                                          </p:val>
                                        </p:tav>
                                      </p:tavLst>
                                    </p:anim>
                                    <p:anim calcmode="lin" valueType="num">
                                      <p:cBhvr>
                                        <p:cTn id="11" dur="500" fill="hold"/>
                                        <p:tgtEl>
                                          <p:spTgt spid="52"/>
                                        </p:tgtEl>
                                        <p:attrNameLst>
                                          <p:attrName>ppt_h</p:attrName>
                                        </p:attrNameLst>
                                      </p:cBhvr>
                                      <p:tavLst>
                                        <p:tav tm="0">
                                          <p:val>
                                            <p:fltVal val="0"/>
                                          </p:val>
                                        </p:tav>
                                        <p:tav tm="100000">
                                          <p:val>
                                            <p:strVal val="#ppt_h"/>
                                          </p:val>
                                        </p:tav>
                                      </p:tavLst>
                                    </p:anim>
                                    <p:animEffect transition="in" filter="fade">
                                      <p:cBhvr>
                                        <p:cTn id="12" dur="500"/>
                                        <p:tgtEl>
                                          <p:spTgt spid="52"/>
                                        </p:tgtEl>
                                      </p:cBhvr>
                                    </p:animEffect>
                                  </p:childTnLst>
                                </p:cTn>
                              </p:par>
                              <p:par>
                                <p:cTn id="13" presetID="53" presetClass="entr" presetSubtype="16" fill="hold" nodeType="withEffect">
                                  <p:stCondLst>
                                    <p:cond delay="50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animEffect transition="in" filter="fade">
                                      <p:cBhvr>
                                        <p:cTn id="17" dur="500"/>
                                        <p:tgtEl>
                                          <p:spTgt spid="55"/>
                                        </p:tgtEl>
                                      </p:cBhvr>
                                    </p:animEffect>
                                  </p:childTnLst>
                                </p:cTn>
                              </p:par>
                              <p:par>
                                <p:cTn id="18" presetID="53" presetClass="entr" presetSubtype="16" fill="hold" nodeType="withEffect">
                                  <p:stCondLst>
                                    <p:cond delay="750"/>
                                  </p:stCondLst>
                                  <p:childTnLst>
                                    <p:set>
                                      <p:cBhvr>
                                        <p:cTn id="19" dur="1" fill="hold">
                                          <p:stCondLst>
                                            <p:cond delay="0"/>
                                          </p:stCondLst>
                                        </p:cTn>
                                        <p:tgtEl>
                                          <p:spTgt spid="58"/>
                                        </p:tgtEl>
                                        <p:attrNameLst>
                                          <p:attrName>style.visibility</p:attrName>
                                        </p:attrNameLst>
                                      </p:cBhvr>
                                      <p:to>
                                        <p:strVal val="visible"/>
                                      </p:to>
                                    </p:set>
                                    <p:anim calcmode="lin" valueType="num">
                                      <p:cBhvr>
                                        <p:cTn id="20" dur="500" fill="hold"/>
                                        <p:tgtEl>
                                          <p:spTgt spid="58"/>
                                        </p:tgtEl>
                                        <p:attrNameLst>
                                          <p:attrName>ppt_w</p:attrName>
                                        </p:attrNameLst>
                                      </p:cBhvr>
                                      <p:tavLst>
                                        <p:tav tm="0">
                                          <p:val>
                                            <p:fltVal val="0"/>
                                          </p:val>
                                        </p:tav>
                                        <p:tav tm="100000">
                                          <p:val>
                                            <p:strVal val="#ppt_w"/>
                                          </p:val>
                                        </p:tav>
                                      </p:tavLst>
                                    </p:anim>
                                    <p:anim calcmode="lin" valueType="num">
                                      <p:cBhvr>
                                        <p:cTn id="21" dur="500" fill="hold"/>
                                        <p:tgtEl>
                                          <p:spTgt spid="58"/>
                                        </p:tgtEl>
                                        <p:attrNameLst>
                                          <p:attrName>ppt_h</p:attrName>
                                        </p:attrNameLst>
                                      </p:cBhvr>
                                      <p:tavLst>
                                        <p:tav tm="0">
                                          <p:val>
                                            <p:fltVal val="0"/>
                                          </p:val>
                                        </p:tav>
                                        <p:tav tm="100000">
                                          <p:val>
                                            <p:strVal val="#ppt_h"/>
                                          </p:val>
                                        </p:tav>
                                      </p:tavLst>
                                    </p:anim>
                                    <p:animEffect transition="in" filter="fade">
                                      <p:cBhvr>
                                        <p:cTn id="22" dur="500"/>
                                        <p:tgtEl>
                                          <p:spTgt spid="58"/>
                                        </p:tgtEl>
                                      </p:cBhvr>
                                    </p:animEffect>
                                  </p:childTnLst>
                                </p:cTn>
                              </p:par>
                              <p:par>
                                <p:cTn id="23" presetID="53" presetClass="entr" presetSubtype="16" fill="hold" nodeType="withEffect">
                                  <p:stCondLst>
                                    <p:cond delay="75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ppt_w</p:attrName>
                                        </p:attrNameLst>
                                      </p:cBhvr>
                                      <p:tavLst>
                                        <p:tav tm="0">
                                          <p:val>
                                            <p:fltVal val="0"/>
                                          </p:val>
                                        </p:tav>
                                        <p:tav tm="100000">
                                          <p:val>
                                            <p:strVal val="#ppt_w"/>
                                          </p:val>
                                        </p:tav>
                                      </p:tavLst>
                                    </p:anim>
                                    <p:anim calcmode="lin" valueType="num">
                                      <p:cBhvr>
                                        <p:cTn id="26" dur="500" fill="hold"/>
                                        <p:tgtEl>
                                          <p:spTgt spid="61"/>
                                        </p:tgtEl>
                                        <p:attrNameLst>
                                          <p:attrName>ppt_h</p:attrName>
                                        </p:attrNameLst>
                                      </p:cBhvr>
                                      <p:tavLst>
                                        <p:tav tm="0">
                                          <p:val>
                                            <p:fltVal val="0"/>
                                          </p:val>
                                        </p:tav>
                                        <p:tav tm="100000">
                                          <p:val>
                                            <p:strVal val="#ppt_h"/>
                                          </p:val>
                                        </p:tav>
                                      </p:tavLst>
                                    </p:anim>
                                    <p:animEffect transition="in" filter="fade">
                                      <p:cBhvr>
                                        <p:cTn id="27" dur="500"/>
                                        <p:tgtEl>
                                          <p:spTgt spid="61"/>
                                        </p:tgtEl>
                                      </p:cBhvr>
                                    </p:animEffect>
                                  </p:childTnLst>
                                </p:cTn>
                              </p:par>
                            </p:childTnLst>
                          </p:cTn>
                        </p:par>
                        <p:par>
                          <p:cTn id="28" fill="hold">
                            <p:stCondLst>
                              <p:cond delay="125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250"/>
                            </p:stCondLst>
                            <p:childTnLst>
                              <p:par>
                                <p:cTn id="37" presetID="10"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childTnLst>
                          </p:cTn>
                        </p:par>
                        <p:par>
                          <p:cTn id="40" fill="hold">
                            <p:stCondLst>
                              <p:cond delay="2750"/>
                            </p:stCondLst>
                            <p:childTnLst>
                              <p:par>
                                <p:cTn id="41" presetID="10"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9" grpId="0"/>
      <p:bldP spid="50" grpId="0"/>
      <p:bldP spid="51"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24</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主打产品</a:t>
            </a:r>
            <a:endParaRPr lang="zh-CN" altLang="en-US" sz="2400" dirty="0">
              <a:latin typeface="微软雅黑" panose="020B0503020204020204" pitchFamily="34" charset="-122"/>
              <a:ea typeface="微软雅黑" panose="020B0503020204020204" pitchFamily="34" charset="-122"/>
            </a:endParaRPr>
          </a:p>
        </p:txBody>
      </p:sp>
      <p:graphicFrame>
        <p:nvGraphicFramePr>
          <p:cNvPr id="30" name="组合 3">
            <a:extLst>
              <a:ext uri="{FF2B5EF4-FFF2-40B4-BE49-F238E27FC236}">
                <a16:creationId xmlns="" xmlns:a16="http://schemas.microsoft.com/office/drawing/2014/main" id="{A2850E80-90BF-4841-9290-AA78DC701ED1}"/>
              </a:ext>
            </a:extLst>
          </p:cNvPr>
          <p:cNvGraphicFramePr/>
          <p:nvPr>
            <p:extLst>
              <p:ext uri="{D42A27DB-BD31-4B8C-83A1-F6EECF244321}">
                <p14:modId xmlns="" xmlns:p14="http://schemas.microsoft.com/office/powerpoint/2010/main" val="3863508732"/>
              </p:ext>
            </p:extLst>
          </p:nvPr>
        </p:nvGraphicFramePr>
        <p:xfrm>
          <a:off x="4772146" y="1894084"/>
          <a:ext cx="3168352" cy="3666056"/>
        </p:xfrm>
        <a:graphic>
          <a:graphicData uri="http://schemas.openxmlformats.org/drawingml/2006/table">
            <a:tbl>
              <a:tblPr>
                <a:tableStyleId>{073A0DAA-6AF3-43AB-8588-CEC1D06C72B9}</a:tableStyleId>
              </a:tblPr>
              <a:tblGrid>
                <a:gridCol w="1518039">
                  <a:extLst>
                    <a:ext uri="{9D8B030D-6E8A-4147-A177-3AD203B41FA5}">
                      <a16:colId xmlns="" xmlns:a16="http://schemas.microsoft.com/office/drawing/2014/main" val="20000"/>
                    </a:ext>
                  </a:extLst>
                </a:gridCol>
                <a:gridCol w="1650313">
                  <a:extLst>
                    <a:ext uri="{9D8B030D-6E8A-4147-A177-3AD203B41FA5}">
                      <a16:colId xmlns="" xmlns:a16="http://schemas.microsoft.com/office/drawing/2014/main" val="20001"/>
                    </a:ext>
                  </a:extLst>
                </a:gridCol>
              </a:tblGrid>
              <a:tr h="56537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kern="1200" cap="none" normalizeH="0" baseline="0" dirty="0">
                          <a:ln>
                            <a:noFill/>
                          </a:ln>
                          <a:solidFill>
                            <a:schemeClr val="bg1"/>
                          </a:solidFill>
                          <a:effectLst/>
                          <a:latin typeface="+mn-ea"/>
                          <a:ea typeface="+mn-ea"/>
                        </a:rPr>
                        <a:t>项目</a:t>
                      </a:r>
                      <a:endParaRPr kumimoji="0" lang="zh-CN" altLang="zh-CN" sz="1600" b="1" i="0" u="none" strike="noStrike" kern="1200" cap="none" normalizeH="0" baseline="0" dirty="0">
                        <a:ln>
                          <a:noFill/>
                        </a:ln>
                        <a:solidFill>
                          <a:schemeClr val="bg1"/>
                        </a:solidFill>
                        <a:effectLst/>
                        <a:latin typeface="+mn-ea"/>
                        <a:ea typeface="+mn-ea"/>
                        <a:cs typeface="+mn-cs"/>
                      </a:endParaRPr>
                    </a:p>
                  </a:txBody>
                  <a:tcPr marT="34290" marB="34290" anchor="ctr" horzOverflow="overflow">
                    <a:solidFill>
                      <a:srgbClr val="C00000"/>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cap="none" normalizeH="0" baseline="0" dirty="0">
                          <a:ln>
                            <a:noFill/>
                          </a:ln>
                          <a:solidFill>
                            <a:schemeClr val="bg1"/>
                          </a:solidFill>
                          <a:effectLst/>
                          <a:latin typeface="+mn-ea"/>
                          <a:ea typeface="+mn-ea"/>
                        </a:rPr>
                        <a:t>可加工参数</a:t>
                      </a:r>
                      <a:endParaRPr kumimoji="0" lang="en-US" altLang="zh-CN" sz="1600" b="1" i="0" u="none" strike="noStrike" cap="none" normalizeH="0" baseline="0" dirty="0">
                        <a:ln>
                          <a:noFill/>
                        </a:ln>
                        <a:solidFill>
                          <a:schemeClr val="bg1"/>
                        </a:solidFill>
                        <a:effectLst/>
                        <a:latin typeface="+mn-ea"/>
                        <a:ea typeface="+mn-ea"/>
                      </a:endParaRPr>
                    </a:p>
                  </a:txBody>
                  <a:tcPr marT="34290" marB="34290" anchor="ctr" horzOverflow="overflow">
                    <a:solidFill>
                      <a:srgbClr val="C00000"/>
                    </a:solidFill>
                  </a:tcPr>
                </a:tc>
                <a:extLst>
                  <a:ext uri="{0D108BD9-81ED-4DB2-BD59-A6C34878D82A}">
                    <a16:rowId xmlns="" xmlns:a16="http://schemas.microsoft.com/office/drawing/2014/main" val="10000"/>
                  </a:ext>
                </a:extLst>
              </a:tr>
              <a:tr h="6602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Gloss    </a:t>
                      </a: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（光泽度）</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40-120</a:t>
                      </a:r>
                    </a:p>
                  </a:txBody>
                  <a:tcPr marT="34290" marB="34290" anchor="ctr" horzOverflow="overflow"/>
                </a:tc>
                <a:extLst>
                  <a:ext uri="{0D108BD9-81ED-4DB2-BD59-A6C34878D82A}">
                    <a16:rowId xmlns="" xmlns:a16="http://schemas.microsoft.com/office/drawing/2014/main" val="10001"/>
                  </a:ext>
                </a:extLst>
              </a:tr>
              <a:tr h="6602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u="none" strike="noStrike" cap="none" normalizeH="0" baseline="0" dirty="0">
                          <a:ln>
                            <a:noFill/>
                          </a:ln>
                          <a:effectLst/>
                        </a:rPr>
                        <a:t>Haze    </a:t>
                      </a: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u="none" strike="noStrike" cap="none" normalizeH="0" baseline="0" dirty="0">
                          <a:ln>
                            <a:noFill/>
                          </a:ln>
                          <a:effectLst/>
                        </a:rPr>
                        <a:t>（雾度）</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3-20</a:t>
                      </a:r>
                    </a:p>
                  </a:txBody>
                  <a:tcPr marT="34290" marB="34290" anchor="ctr" horzOverflow="overflow"/>
                </a:tc>
                <a:extLst>
                  <a:ext uri="{0D108BD9-81ED-4DB2-BD59-A6C34878D82A}">
                    <a16:rowId xmlns="" xmlns:a16="http://schemas.microsoft.com/office/drawing/2014/main" val="10002"/>
                  </a:ext>
                </a:extLst>
              </a:tr>
              <a:tr h="60742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Transmittance</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（透过率）</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40%-92%</a:t>
                      </a:r>
                    </a:p>
                  </a:txBody>
                  <a:tcPr marT="34290" marB="34290" anchor="ctr" horzOverflow="overflow"/>
                </a:tc>
                <a:extLst>
                  <a:ext uri="{0D108BD9-81ED-4DB2-BD59-A6C34878D82A}">
                    <a16:rowId xmlns="" xmlns:a16="http://schemas.microsoft.com/office/drawing/2014/main" val="10003"/>
                  </a:ext>
                </a:extLst>
              </a:tr>
              <a:tr h="60742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Roughness</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（粗糙度）</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0.06-0.34</a:t>
                      </a:r>
                    </a:p>
                  </a:txBody>
                  <a:tcPr marT="34290" marB="34290" anchor="ctr" horzOverflow="overflow"/>
                </a:tc>
                <a:extLst>
                  <a:ext uri="{0D108BD9-81ED-4DB2-BD59-A6C34878D82A}">
                    <a16:rowId xmlns="" xmlns:a16="http://schemas.microsoft.com/office/drawing/2014/main" val="10004"/>
                  </a:ext>
                </a:extLst>
              </a:tr>
              <a:tr h="56537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耐摩擦</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2500</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次</a:t>
                      </a:r>
                    </a:p>
                  </a:txBody>
                  <a:tcPr marT="34290" marB="34290" anchor="ctr" horzOverflow="overflow"/>
                </a:tc>
                <a:extLst>
                  <a:ext uri="{0D108BD9-81ED-4DB2-BD59-A6C34878D82A}">
                    <a16:rowId xmlns="" xmlns:a16="http://schemas.microsoft.com/office/drawing/2014/main" val="10005"/>
                  </a:ext>
                </a:extLst>
              </a:tr>
            </a:tbl>
          </a:graphicData>
        </a:graphic>
      </p:graphicFrame>
      <p:sp>
        <p:nvSpPr>
          <p:cNvPr id="2" name="矩形 1">
            <a:extLst>
              <a:ext uri="{FF2B5EF4-FFF2-40B4-BE49-F238E27FC236}">
                <a16:creationId xmlns="" xmlns:a16="http://schemas.microsoft.com/office/drawing/2014/main" id="{90762B65-308C-47EA-94CB-B95659D81186}"/>
              </a:ext>
            </a:extLst>
          </p:cNvPr>
          <p:cNvSpPr/>
          <p:nvPr/>
        </p:nvSpPr>
        <p:spPr>
          <a:xfrm>
            <a:off x="845791" y="1376335"/>
            <a:ext cx="1385251" cy="369332"/>
          </a:xfrm>
          <a:prstGeom prst="rect">
            <a:avLst/>
          </a:prstGeom>
        </p:spPr>
        <p:txBody>
          <a:bodyPr wrap="none">
            <a:spAutoFit/>
          </a:bodyPr>
          <a:lstStyle/>
          <a:p>
            <a:r>
              <a:rPr lang="en-US" altLang="zh-CN" dirty="0"/>
              <a:t>AG</a:t>
            </a:r>
            <a:r>
              <a:rPr lang="zh-CN" altLang="en-US" dirty="0"/>
              <a:t>玻璃盖板</a:t>
            </a:r>
          </a:p>
        </p:txBody>
      </p:sp>
      <p:sp>
        <p:nvSpPr>
          <p:cNvPr id="9" name="矩形 8">
            <a:extLst>
              <a:ext uri="{FF2B5EF4-FFF2-40B4-BE49-F238E27FC236}">
                <a16:creationId xmlns="" xmlns:a16="http://schemas.microsoft.com/office/drawing/2014/main" id="{B80A7167-F16B-4DF3-98EE-0C9FC203747C}"/>
              </a:ext>
            </a:extLst>
          </p:cNvPr>
          <p:cNvSpPr/>
          <p:nvPr/>
        </p:nvSpPr>
        <p:spPr>
          <a:xfrm>
            <a:off x="737419" y="4425705"/>
            <a:ext cx="3421626" cy="1200329"/>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眩光是一种不良照明现象，当外在光源亮度极高或是背景与显示屏的亮度差异较大时，就会产生眩光。 会让消费者使用上造成视觉不舒适，例如：手机、平板电脑等手持式装置，因而开发出AG（Non-Edtching）防眩光制程来改善目前所有显示屏的缺点。</a:t>
            </a:r>
          </a:p>
        </p:txBody>
      </p:sp>
      <p:pic>
        <p:nvPicPr>
          <p:cNvPr id="3" name="图片 2"/>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28579" y="1783382"/>
            <a:ext cx="4439306" cy="2318386"/>
          </a:xfrm>
          <a:prstGeom prst="rect">
            <a:avLst/>
          </a:prstGeom>
          <a:ln>
            <a:noFill/>
          </a:ln>
          <a:effectLst>
            <a:softEdge rad="112500"/>
          </a:effectLst>
        </p:spPr>
      </p:pic>
    </p:spTree>
    <p:extLst>
      <p:ext uri="{BB962C8B-B14F-4D97-AF65-F5344CB8AC3E}">
        <p14:creationId xmlns="" xmlns:p14="http://schemas.microsoft.com/office/powerpoint/2010/main" val="5391203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25</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主打产品</a:t>
            </a:r>
            <a:endParaRPr lang="zh-CN" altLang="en-US" sz="2400" dirty="0">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 xmlns:a16="http://schemas.microsoft.com/office/drawing/2014/main" id="{90762B65-308C-47EA-94CB-B95659D81186}"/>
              </a:ext>
            </a:extLst>
          </p:cNvPr>
          <p:cNvSpPr/>
          <p:nvPr/>
        </p:nvSpPr>
        <p:spPr>
          <a:xfrm>
            <a:off x="845791" y="1376335"/>
            <a:ext cx="1385251" cy="369332"/>
          </a:xfrm>
          <a:prstGeom prst="rect">
            <a:avLst/>
          </a:prstGeom>
        </p:spPr>
        <p:txBody>
          <a:bodyPr wrap="none">
            <a:spAutoFit/>
          </a:bodyPr>
          <a:lstStyle/>
          <a:p>
            <a:r>
              <a:rPr lang="en-US" altLang="zh-CN" dirty="0"/>
              <a:t>AF</a:t>
            </a:r>
            <a:r>
              <a:rPr lang="zh-CN" altLang="en-US" dirty="0"/>
              <a:t>玻璃盖板</a:t>
            </a:r>
          </a:p>
        </p:txBody>
      </p:sp>
      <p:sp>
        <p:nvSpPr>
          <p:cNvPr id="9" name="矩形 8">
            <a:extLst>
              <a:ext uri="{FF2B5EF4-FFF2-40B4-BE49-F238E27FC236}">
                <a16:creationId xmlns="" xmlns:a16="http://schemas.microsoft.com/office/drawing/2014/main" id="{B80A7167-F16B-4DF3-98EE-0C9FC203747C}"/>
              </a:ext>
            </a:extLst>
          </p:cNvPr>
          <p:cNvSpPr/>
          <p:nvPr/>
        </p:nvSpPr>
        <p:spPr>
          <a:xfrm>
            <a:off x="737419" y="4025442"/>
            <a:ext cx="3421626" cy="830997"/>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防指纹就是使污染物不容易附着于产品外观表面，因而具有防指纹（人的手上有油脂）与防油污的功效，且因为膜层结构让镀膜表面具有较为平滑的接触面，所以也有抗刮的功能。</a:t>
            </a:r>
          </a:p>
        </p:txBody>
      </p:sp>
      <p:graphicFrame>
        <p:nvGraphicFramePr>
          <p:cNvPr id="14" name="组合 3">
            <a:extLst>
              <a:ext uri="{FF2B5EF4-FFF2-40B4-BE49-F238E27FC236}">
                <a16:creationId xmlns="" xmlns:a16="http://schemas.microsoft.com/office/drawing/2014/main" id="{8C0E64C4-4824-458B-8F9C-B8C8B9D38907}"/>
              </a:ext>
            </a:extLst>
          </p:cNvPr>
          <p:cNvGraphicFramePr/>
          <p:nvPr>
            <p:extLst>
              <p:ext uri="{D42A27DB-BD31-4B8C-83A1-F6EECF244321}">
                <p14:modId xmlns="" xmlns:p14="http://schemas.microsoft.com/office/powerpoint/2010/main" val="1840732982"/>
              </p:ext>
            </p:extLst>
          </p:nvPr>
        </p:nvGraphicFramePr>
        <p:xfrm>
          <a:off x="4619708" y="1894084"/>
          <a:ext cx="3320790" cy="2448651"/>
        </p:xfrm>
        <a:graphic>
          <a:graphicData uri="http://schemas.openxmlformats.org/drawingml/2006/table">
            <a:tbl>
              <a:tblPr>
                <a:tableStyleId>{073A0DAA-6AF3-43AB-8588-CEC1D06C72B9}</a:tableStyleId>
              </a:tblPr>
              <a:tblGrid>
                <a:gridCol w="1423283">
                  <a:extLst>
                    <a:ext uri="{9D8B030D-6E8A-4147-A177-3AD203B41FA5}">
                      <a16:colId xmlns="" xmlns:a16="http://schemas.microsoft.com/office/drawing/2014/main" val="20000"/>
                    </a:ext>
                  </a:extLst>
                </a:gridCol>
                <a:gridCol w="1897507">
                  <a:extLst>
                    <a:ext uri="{9D8B030D-6E8A-4147-A177-3AD203B41FA5}">
                      <a16:colId xmlns="" xmlns:a16="http://schemas.microsoft.com/office/drawing/2014/main" val="20001"/>
                    </a:ext>
                  </a:extLst>
                </a:gridCol>
              </a:tblGrid>
              <a:tr h="4893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kern="1200" cap="none" normalizeH="0" baseline="0" dirty="0">
                          <a:ln>
                            <a:noFill/>
                          </a:ln>
                          <a:solidFill>
                            <a:schemeClr val="bg1"/>
                          </a:solidFill>
                          <a:effectLst/>
                          <a:latin typeface="+mn-ea"/>
                          <a:ea typeface="+mn-ea"/>
                        </a:rPr>
                        <a:t>项目</a:t>
                      </a:r>
                      <a:endParaRPr kumimoji="0" lang="zh-CN" altLang="zh-CN" sz="1600" b="1" i="0" u="none" strike="noStrike" kern="1200" cap="none" normalizeH="0" baseline="0" dirty="0">
                        <a:ln>
                          <a:noFill/>
                        </a:ln>
                        <a:solidFill>
                          <a:schemeClr val="bg1"/>
                        </a:solidFill>
                        <a:effectLst/>
                        <a:latin typeface="+mn-ea"/>
                        <a:ea typeface="+mn-ea"/>
                        <a:cs typeface="+mn-cs"/>
                      </a:endParaRPr>
                    </a:p>
                  </a:txBody>
                  <a:tcPr marT="34290" marB="34290" anchor="ctr" horzOverflow="overflow">
                    <a:solidFill>
                      <a:srgbClr val="C00000"/>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cap="none" normalizeH="0" baseline="0" dirty="0">
                          <a:ln>
                            <a:noFill/>
                          </a:ln>
                          <a:solidFill>
                            <a:schemeClr val="bg1"/>
                          </a:solidFill>
                          <a:effectLst/>
                          <a:latin typeface="+mn-ea"/>
                          <a:ea typeface="+mn-ea"/>
                        </a:rPr>
                        <a:t>可加工参数</a:t>
                      </a:r>
                      <a:endParaRPr kumimoji="0" lang="en-US" altLang="zh-CN" sz="1600" b="1" i="0" u="none" strike="noStrike" cap="none" normalizeH="0" baseline="0" dirty="0">
                        <a:ln>
                          <a:noFill/>
                        </a:ln>
                        <a:solidFill>
                          <a:schemeClr val="bg1"/>
                        </a:solidFill>
                        <a:effectLst/>
                        <a:latin typeface="+mn-ea"/>
                        <a:ea typeface="+mn-ea"/>
                      </a:endParaRPr>
                    </a:p>
                  </a:txBody>
                  <a:tcPr marT="34290" marB="34290" anchor="ctr" horzOverflow="overflow">
                    <a:solidFill>
                      <a:srgbClr val="C00000"/>
                    </a:solidFill>
                  </a:tcPr>
                </a:tc>
                <a:extLst>
                  <a:ext uri="{0D108BD9-81ED-4DB2-BD59-A6C34878D82A}">
                    <a16:rowId xmlns="" xmlns:a16="http://schemas.microsoft.com/office/drawing/2014/main" val="10000"/>
                  </a:ext>
                </a:extLst>
              </a:tr>
              <a:tr h="4893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摩擦系数</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0.03-0.07</a:t>
                      </a:r>
                    </a:p>
                  </a:txBody>
                  <a:tcPr marT="34290" marB="34290" anchor="ctr" horzOverflow="overflow"/>
                </a:tc>
                <a:extLst>
                  <a:ext uri="{0D108BD9-81ED-4DB2-BD59-A6C34878D82A}">
                    <a16:rowId xmlns="" xmlns:a16="http://schemas.microsoft.com/office/drawing/2014/main" val="10001"/>
                  </a:ext>
                </a:extLst>
              </a:tr>
              <a:tr h="4893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耐磨性</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3000</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次</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extLst>
                  <a:ext uri="{0D108BD9-81ED-4DB2-BD59-A6C34878D82A}">
                    <a16:rowId xmlns="" xmlns:a16="http://schemas.microsoft.com/office/drawing/2014/main" val="10002"/>
                  </a:ext>
                </a:extLst>
              </a:tr>
              <a:tr h="49112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耐磨前水滴</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角</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110°</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extLst>
                  <a:ext uri="{0D108BD9-81ED-4DB2-BD59-A6C34878D82A}">
                    <a16:rowId xmlns="" xmlns:a16="http://schemas.microsoft.com/office/drawing/2014/main" val="10003"/>
                  </a:ext>
                </a:extLst>
              </a:tr>
              <a:tr h="4893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耐磨后水滴角</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zh-CN" altLang="en-US"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100°</a:t>
                      </a:r>
                    </a:p>
                  </a:txBody>
                  <a:tcPr marT="34290" marB="34290" anchor="ctr" horzOverflow="overflow"/>
                </a:tc>
                <a:extLst>
                  <a:ext uri="{0D108BD9-81ED-4DB2-BD59-A6C34878D82A}">
                    <a16:rowId xmlns="" xmlns:a16="http://schemas.microsoft.com/office/drawing/2014/main" val="10004"/>
                  </a:ext>
                </a:extLst>
              </a:tr>
            </a:tbl>
          </a:graphicData>
        </a:graphic>
      </p:graphicFrame>
      <p:pic>
        <p:nvPicPr>
          <p:cNvPr id="4" name="图片 3"/>
          <p:cNvPicPr>
            <a:picLocks noChangeAspect="1"/>
          </p:cNvPicPr>
          <p:nvPr/>
        </p:nvPicPr>
        <p:blipFill>
          <a:blip r:embed="rId4"/>
          <a:stretch>
            <a:fillRect/>
          </a:stretch>
        </p:blipFill>
        <p:spPr>
          <a:xfrm>
            <a:off x="199887" y="1965005"/>
            <a:ext cx="4203438" cy="19500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矩形 9"/>
          <p:cNvSpPr/>
          <p:nvPr/>
        </p:nvSpPr>
        <p:spPr>
          <a:xfrm>
            <a:off x="391189" y="2910468"/>
            <a:ext cx="692459" cy="3018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FF0000"/>
                </a:solidFill>
              </a:rPr>
              <a:t>AF</a:t>
            </a:r>
            <a:r>
              <a:rPr lang="zh-CN" altLang="en-US" sz="900" dirty="0" smtClean="0">
                <a:solidFill>
                  <a:srgbClr val="FF0000"/>
                </a:solidFill>
              </a:rPr>
              <a:t>处理后</a:t>
            </a:r>
            <a:endParaRPr lang="zh-CN" altLang="en-US" sz="900" dirty="0">
              <a:solidFill>
                <a:srgbClr val="FF0000"/>
              </a:solidFill>
            </a:endParaRPr>
          </a:p>
        </p:txBody>
      </p:sp>
      <p:sp>
        <p:nvSpPr>
          <p:cNvPr id="15" name="矩形 14"/>
          <p:cNvSpPr/>
          <p:nvPr/>
        </p:nvSpPr>
        <p:spPr>
          <a:xfrm>
            <a:off x="3730100" y="2469573"/>
            <a:ext cx="692459" cy="3018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FF0000"/>
                </a:solidFill>
              </a:rPr>
              <a:t>AF</a:t>
            </a:r>
            <a:r>
              <a:rPr lang="zh-CN" altLang="en-US" sz="900" dirty="0" smtClean="0">
                <a:solidFill>
                  <a:srgbClr val="FF0000"/>
                </a:solidFill>
              </a:rPr>
              <a:t>处理前</a:t>
            </a:r>
            <a:endParaRPr lang="zh-CN" altLang="en-US" sz="900" dirty="0">
              <a:solidFill>
                <a:srgbClr val="FF0000"/>
              </a:solidFill>
            </a:endParaRPr>
          </a:p>
        </p:txBody>
      </p:sp>
    </p:spTree>
    <p:extLst>
      <p:ext uri="{BB962C8B-B14F-4D97-AF65-F5344CB8AC3E}">
        <p14:creationId xmlns="" xmlns:p14="http://schemas.microsoft.com/office/powerpoint/2010/main" val="22526602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26</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主打产品</a:t>
            </a:r>
            <a:endParaRPr lang="zh-CN" altLang="en-US" sz="2400" dirty="0">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 xmlns:a16="http://schemas.microsoft.com/office/drawing/2014/main" id="{90762B65-308C-47EA-94CB-B95659D81186}"/>
              </a:ext>
            </a:extLst>
          </p:cNvPr>
          <p:cNvSpPr/>
          <p:nvPr/>
        </p:nvSpPr>
        <p:spPr>
          <a:xfrm>
            <a:off x="845791" y="1376335"/>
            <a:ext cx="1385251" cy="369332"/>
          </a:xfrm>
          <a:prstGeom prst="rect">
            <a:avLst/>
          </a:prstGeom>
        </p:spPr>
        <p:txBody>
          <a:bodyPr wrap="none">
            <a:spAutoFit/>
          </a:bodyPr>
          <a:lstStyle/>
          <a:p>
            <a:r>
              <a:rPr lang="en-US" altLang="zh-CN" dirty="0"/>
              <a:t>AR</a:t>
            </a:r>
            <a:r>
              <a:rPr lang="zh-CN" altLang="en-US" dirty="0"/>
              <a:t>玻璃盖板</a:t>
            </a:r>
          </a:p>
        </p:txBody>
      </p:sp>
      <p:sp>
        <p:nvSpPr>
          <p:cNvPr id="9" name="矩形 8">
            <a:extLst>
              <a:ext uri="{FF2B5EF4-FFF2-40B4-BE49-F238E27FC236}">
                <a16:creationId xmlns="" xmlns:a16="http://schemas.microsoft.com/office/drawing/2014/main" id="{B80A7167-F16B-4DF3-98EE-0C9FC203747C}"/>
              </a:ext>
            </a:extLst>
          </p:cNvPr>
          <p:cNvSpPr/>
          <p:nvPr/>
        </p:nvSpPr>
        <p:spPr>
          <a:xfrm>
            <a:off x="687256" y="4356092"/>
            <a:ext cx="3421626" cy="1015663"/>
          </a:xfrm>
          <a:prstGeom prst="rect">
            <a:avLst/>
          </a:prstGeom>
        </p:spPr>
        <p:txBody>
          <a:bodyPr wrap="square">
            <a:spAutoFit/>
          </a:bodyPr>
          <a:lstStyle/>
          <a:p>
            <a:pPr algn="just"/>
            <a:r>
              <a:rPr lang="en-US" altLang="zh-CN" sz="1200" dirty="0">
                <a:latin typeface="微软雅黑" panose="020B0503020204020204" pitchFamily="34" charset="-122"/>
                <a:ea typeface="微软雅黑" panose="020B0503020204020204" pitchFamily="34" charset="-122"/>
              </a:rPr>
              <a:t>AR</a:t>
            </a:r>
            <a:r>
              <a:rPr lang="zh-CN" altLang="en-US" sz="1200" dirty="0">
                <a:latin typeface="微软雅黑" panose="020B0503020204020204" pitchFamily="34" charset="-122"/>
                <a:ea typeface="微软雅黑" panose="020B0503020204020204" pitchFamily="34" charset="-122"/>
              </a:rPr>
              <a:t>玻璃的生产原理是利用国际上最先进的磁控溅射镀膜技术在普通的强化玻璃表面镀上一层减反射膜，有效地消减了玻璃本身的反射，增加了玻璃的透过率，使原先透过玻璃的色彩更鲜艳，更真实。</a:t>
            </a:r>
          </a:p>
        </p:txBody>
      </p:sp>
      <p:graphicFrame>
        <p:nvGraphicFramePr>
          <p:cNvPr id="15" name="组合 3">
            <a:extLst>
              <a:ext uri="{FF2B5EF4-FFF2-40B4-BE49-F238E27FC236}">
                <a16:creationId xmlns="" xmlns:a16="http://schemas.microsoft.com/office/drawing/2014/main" id="{7390C403-824A-41F6-BDFC-43341203450E}"/>
              </a:ext>
            </a:extLst>
          </p:cNvPr>
          <p:cNvGraphicFramePr/>
          <p:nvPr>
            <p:extLst>
              <p:ext uri="{D42A27DB-BD31-4B8C-83A1-F6EECF244321}">
                <p14:modId xmlns="" xmlns:p14="http://schemas.microsoft.com/office/powerpoint/2010/main" val="841475792"/>
              </p:ext>
            </p:extLst>
          </p:nvPr>
        </p:nvGraphicFramePr>
        <p:xfrm>
          <a:off x="4772146" y="1884910"/>
          <a:ext cx="3168352" cy="3107419"/>
        </p:xfrm>
        <a:graphic>
          <a:graphicData uri="http://schemas.openxmlformats.org/drawingml/2006/table">
            <a:tbl>
              <a:tblPr>
                <a:tableStyleId>{073A0DAA-6AF3-43AB-8588-CEC1D06C72B9}</a:tableStyleId>
              </a:tblPr>
              <a:tblGrid>
                <a:gridCol w="1429551">
                  <a:extLst>
                    <a:ext uri="{9D8B030D-6E8A-4147-A177-3AD203B41FA5}">
                      <a16:colId xmlns="" xmlns:a16="http://schemas.microsoft.com/office/drawing/2014/main" val="20000"/>
                    </a:ext>
                  </a:extLst>
                </a:gridCol>
                <a:gridCol w="1738801">
                  <a:extLst>
                    <a:ext uri="{9D8B030D-6E8A-4147-A177-3AD203B41FA5}">
                      <a16:colId xmlns="" xmlns:a16="http://schemas.microsoft.com/office/drawing/2014/main" val="20001"/>
                    </a:ext>
                  </a:extLst>
                </a:gridCol>
              </a:tblGrid>
              <a:tr h="5050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kern="1200" cap="none" normalizeH="0" baseline="0" dirty="0">
                          <a:ln>
                            <a:noFill/>
                          </a:ln>
                          <a:solidFill>
                            <a:schemeClr val="bg1"/>
                          </a:solidFill>
                          <a:effectLst/>
                          <a:latin typeface="+mn-ea"/>
                          <a:ea typeface="+mn-ea"/>
                        </a:rPr>
                        <a:t>项目</a:t>
                      </a:r>
                      <a:endParaRPr kumimoji="0" lang="zh-CN" altLang="zh-CN" sz="1600" b="1" i="0" u="none" strike="noStrike" kern="1200" cap="none" normalizeH="0" baseline="0" dirty="0">
                        <a:ln>
                          <a:noFill/>
                        </a:ln>
                        <a:solidFill>
                          <a:schemeClr val="bg1"/>
                        </a:solidFill>
                        <a:effectLst/>
                        <a:latin typeface="+mn-ea"/>
                        <a:ea typeface="+mn-ea"/>
                        <a:cs typeface="+mn-cs"/>
                      </a:endParaRPr>
                    </a:p>
                  </a:txBody>
                  <a:tcPr marT="34290" marB="34290" anchor="ctr" horzOverflow="overflow">
                    <a:solidFill>
                      <a:srgbClr val="C00000"/>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u="none" strike="noStrike" cap="none" normalizeH="0" baseline="0" dirty="0">
                          <a:ln>
                            <a:noFill/>
                          </a:ln>
                          <a:solidFill>
                            <a:schemeClr val="bg1"/>
                          </a:solidFill>
                          <a:effectLst/>
                          <a:latin typeface="+mn-ea"/>
                          <a:ea typeface="+mn-ea"/>
                        </a:rPr>
                        <a:t>可加工参数</a:t>
                      </a:r>
                      <a:endParaRPr kumimoji="0" lang="en-US" altLang="zh-CN" sz="1600" b="1" i="0" u="none" strike="noStrike" cap="none" normalizeH="0" baseline="0" dirty="0">
                        <a:ln>
                          <a:noFill/>
                        </a:ln>
                        <a:solidFill>
                          <a:schemeClr val="bg1"/>
                        </a:solidFill>
                        <a:effectLst/>
                        <a:latin typeface="+mn-ea"/>
                        <a:ea typeface="+mn-ea"/>
                      </a:endParaRPr>
                    </a:p>
                  </a:txBody>
                  <a:tcPr marT="34290" marB="34290" anchor="ctr" horzOverflow="overflow">
                    <a:solidFill>
                      <a:srgbClr val="C00000"/>
                    </a:solidFill>
                  </a:tcPr>
                </a:tc>
                <a:extLst>
                  <a:ext uri="{0D108BD9-81ED-4DB2-BD59-A6C34878D82A}">
                    <a16:rowId xmlns="" xmlns:a16="http://schemas.microsoft.com/office/drawing/2014/main" val="10000"/>
                  </a:ext>
                </a:extLst>
              </a:tr>
              <a:tr h="54264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Transmittance</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（透过率）</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峰值可达到</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99%</a:t>
                      </a:r>
                    </a:p>
                  </a:txBody>
                  <a:tcPr marT="34290" marB="34290" anchor="ctr" horzOverflow="overflow"/>
                </a:tc>
                <a:extLst>
                  <a:ext uri="{0D108BD9-81ED-4DB2-BD59-A6C34878D82A}">
                    <a16:rowId xmlns="" xmlns:a16="http://schemas.microsoft.com/office/drawing/2014/main" val="10001"/>
                  </a:ext>
                </a:extLst>
              </a:tr>
              <a:tr h="54264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Transmittance</a:t>
                      </a: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（透过率）</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可大于</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95%</a:t>
                      </a:r>
                    </a:p>
                  </a:txBody>
                  <a:tcPr marT="34290" marB="34290" anchor="ctr" horzOverflow="overflow"/>
                </a:tc>
                <a:extLst>
                  <a:ext uri="{0D108BD9-81ED-4DB2-BD59-A6C34878D82A}">
                    <a16:rowId xmlns="" xmlns:a16="http://schemas.microsoft.com/office/drawing/2014/main" val="10002"/>
                  </a:ext>
                </a:extLst>
              </a:tr>
              <a:tr h="50687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反射率</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0.5%-4.0%</a:t>
                      </a:r>
                    </a:p>
                  </a:txBody>
                  <a:tcPr marT="34290" marB="34290" anchor="ctr" horzOverflow="overflow"/>
                </a:tc>
                <a:extLst>
                  <a:ext uri="{0D108BD9-81ED-4DB2-BD59-A6C34878D82A}">
                    <a16:rowId xmlns="" xmlns:a16="http://schemas.microsoft.com/office/drawing/2014/main" val="10003"/>
                  </a:ext>
                </a:extLst>
              </a:tr>
              <a:tr h="5050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耐高温</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500°</a:t>
                      </a:r>
                    </a:p>
                  </a:txBody>
                  <a:tcPr marT="34290" marB="34290" anchor="ctr" horzOverflow="overflow"/>
                </a:tc>
                <a:extLst>
                  <a:ext uri="{0D108BD9-81ED-4DB2-BD59-A6C34878D82A}">
                    <a16:rowId xmlns="" xmlns:a16="http://schemas.microsoft.com/office/drawing/2014/main" val="10004"/>
                  </a:ext>
                </a:extLst>
              </a:tr>
              <a:tr h="50508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防刮</a:t>
                      </a:r>
                      <a:endPar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a:t>
                      </a:r>
                      <a:r>
                        <a:rPr kumimoji="0" lang="en-US" altLang="zh-CN"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rPr>
                        <a:t>9H</a:t>
                      </a:r>
                      <a:endParaRPr kumimoji="0" lang="zh-CN" altLang="en-US" sz="15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34290" marB="34290" anchor="ctr" horzOverflow="overflow"/>
                </a:tc>
                <a:extLst>
                  <a:ext uri="{0D108BD9-81ED-4DB2-BD59-A6C34878D82A}">
                    <a16:rowId xmlns="" xmlns:a16="http://schemas.microsoft.com/office/drawing/2014/main" val="10005"/>
                  </a:ext>
                </a:extLst>
              </a:tr>
            </a:tbl>
          </a:graphicData>
        </a:graphic>
      </p:graphicFrame>
      <p:pic>
        <p:nvPicPr>
          <p:cNvPr id="5" name="图片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34679" y="1745667"/>
            <a:ext cx="3326780" cy="25727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 xmlns:p14="http://schemas.microsoft.com/office/powerpoint/2010/main" val="18509644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27</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grpSp>
        <p:nvGrpSpPr>
          <p:cNvPr id="3" name="组合 2">
            <a:extLst>
              <a:ext uri="{FF2B5EF4-FFF2-40B4-BE49-F238E27FC236}">
                <a16:creationId xmlns="" xmlns:a16="http://schemas.microsoft.com/office/drawing/2014/main" id="{BD5E6F65-9FE3-4BE0-9D7A-033083877CD8}"/>
              </a:ext>
            </a:extLst>
          </p:cNvPr>
          <p:cNvGrpSpPr/>
          <p:nvPr/>
        </p:nvGrpSpPr>
        <p:grpSpPr>
          <a:xfrm>
            <a:off x="2633337" y="3054924"/>
            <a:ext cx="2040900" cy="819150"/>
            <a:chOff x="2633337" y="3054924"/>
            <a:chExt cx="2040900" cy="819150"/>
          </a:xfrm>
        </p:grpSpPr>
        <p:sp>
          <p:nvSpPr>
            <p:cNvPr id="19" name="文本框 18">
              <a:extLst>
                <a:ext uri="{FF2B5EF4-FFF2-40B4-BE49-F238E27FC236}">
                  <a16:creationId xmlns="" xmlns:a16="http://schemas.microsoft.com/office/drawing/2014/main" id="{D80B5B95-A505-4203-8A49-A5926D09DC00}"/>
                </a:ext>
              </a:extLst>
            </p:cNvPr>
            <p:cNvSpPr txBox="1"/>
            <p:nvPr/>
          </p:nvSpPr>
          <p:spPr>
            <a:xfrm flipH="1">
              <a:off x="2633337" y="3131776"/>
              <a:ext cx="203835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cs typeface="+mn-ea"/>
                  <a:sym typeface="+mn-lt"/>
                </a:rPr>
                <a:t>企业客户</a:t>
              </a:r>
              <a:endParaRPr lang="zh-CN" altLang="en-US" sz="3600" b="1" dirty="0">
                <a:latin typeface="微软雅黑" panose="020B0503020204020204" pitchFamily="34" charset="-122"/>
                <a:ea typeface="微软雅黑" panose="020B0503020204020204" pitchFamily="34" charset="-122"/>
              </a:endParaRPr>
            </a:p>
          </p:txBody>
        </p:sp>
        <p:cxnSp>
          <p:nvCxnSpPr>
            <p:cNvPr id="24" name="直接连接符 23">
              <a:extLst>
                <a:ext uri="{FF2B5EF4-FFF2-40B4-BE49-F238E27FC236}">
                  <a16:creationId xmlns="" xmlns:a16="http://schemas.microsoft.com/office/drawing/2014/main" id="{A6F40C6E-D4FE-4256-827A-9672CB4227AD}"/>
                </a:ext>
              </a:extLst>
            </p:cNvPr>
            <p:cNvCxnSpPr>
              <a:cxnSpLocks/>
            </p:cNvCxnSpPr>
            <p:nvPr/>
          </p:nvCxnSpPr>
          <p:spPr>
            <a:xfrm flipH="1">
              <a:off x="2633337" y="305492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6E4D3EB1-F06A-4EEC-BE8F-0E139371AEA2}"/>
                </a:ext>
              </a:extLst>
            </p:cNvPr>
            <p:cNvCxnSpPr>
              <a:cxnSpLocks/>
            </p:cNvCxnSpPr>
            <p:nvPr/>
          </p:nvCxnSpPr>
          <p:spPr>
            <a:xfrm flipH="1">
              <a:off x="2633337" y="387407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034B02E6-ED25-4126-844E-39E30D660D27}"/>
              </a:ext>
            </a:extLst>
          </p:cNvPr>
          <p:cNvGrpSpPr/>
          <p:nvPr/>
        </p:nvGrpSpPr>
        <p:grpSpPr>
          <a:xfrm>
            <a:off x="5081262" y="2437261"/>
            <a:ext cx="1905534" cy="1828848"/>
            <a:chOff x="5081262" y="2437261"/>
            <a:chExt cx="1905534" cy="1828848"/>
          </a:xfrm>
        </p:grpSpPr>
        <p:sp>
          <p:nvSpPr>
            <p:cNvPr id="22" name="矩形 10">
              <a:extLst>
                <a:ext uri="{FF2B5EF4-FFF2-40B4-BE49-F238E27FC236}">
                  <a16:creationId xmlns="" xmlns:a16="http://schemas.microsoft.com/office/drawing/2014/main" id="{2E2A4130-89FD-42DB-82F0-6D67DBA48B62}"/>
                </a:ext>
              </a:extLst>
            </p:cNvPr>
            <p:cNvSpPr>
              <a:spLocks noChangeAspect="1"/>
            </p:cNvSpPr>
            <p:nvPr/>
          </p:nvSpPr>
          <p:spPr>
            <a:xfrm>
              <a:off x="5081262" y="2437261"/>
              <a:ext cx="1905534" cy="182884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14" name="KSO_Shape">
              <a:extLst>
                <a:ext uri="{FF2B5EF4-FFF2-40B4-BE49-F238E27FC236}">
                  <a16:creationId xmlns="" xmlns:a16="http://schemas.microsoft.com/office/drawing/2014/main" id="{D489D2D8-D11D-44BC-AAC4-26ED908A0ED6}"/>
                </a:ext>
              </a:extLst>
            </p:cNvPr>
            <p:cNvSpPr>
              <a:spLocks noChangeAspect="1"/>
            </p:cNvSpPr>
            <p:nvPr/>
          </p:nvSpPr>
          <p:spPr bwMode="auto">
            <a:xfrm>
              <a:off x="5630678" y="3188926"/>
              <a:ext cx="844801" cy="513896"/>
            </a:xfrm>
            <a:custGeom>
              <a:avLst/>
              <a:gdLst>
                <a:gd name="T0" fmla="*/ 1080063 w 2505075"/>
                <a:gd name="T1" fmla="*/ 966238 h 1325562"/>
                <a:gd name="T2" fmla="*/ 1088548 w 2505075"/>
                <a:gd name="T3" fmla="*/ 914266 h 1325562"/>
                <a:gd name="T4" fmla="*/ 445929 w 2505075"/>
                <a:gd name="T5" fmla="*/ 319311 h 1325562"/>
                <a:gd name="T6" fmla="*/ 395237 w 2505075"/>
                <a:gd name="T7" fmla="*/ 468695 h 1325562"/>
                <a:gd name="T8" fmla="*/ 512532 w 2505075"/>
                <a:gd name="T9" fmla="*/ 623196 h 1325562"/>
                <a:gd name="T10" fmla="*/ 620333 w 2505075"/>
                <a:gd name="T11" fmla="*/ 560492 h 1325562"/>
                <a:gd name="T12" fmla="*/ 663973 w 2505075"/>
                <a:gd name="T13" fmla="*/ 607742 h 1325562"/>
                <a:gd name="T14" fmla="*/ 627744 w 2505075"/>
                <a:gd name="T15" fmla="*/ 704255 h 1325562"/>
                <a:gd name="T16" fmla="*/ 757606 w 2505075"/>
                <a:gd name="T17" fmla="*/ 646073 h 1325562"/>
                <a:gd name="T18" fmla="*/ 808359 w 2505075"/>
                <a:gd name="T19" fmla="*/ 688124 h 1325562"/>
                <a:gd name="T20" fmla="*/ 784197 w 2505075"/>
                <a:gd name="T21" fmla="*/ 779867 h 1325562"/>
                <a:gd name="T22" fmla="*/ 928622 w 2505075"/>
                <a:gd name="T23" fmla="*/ 732135 h 1325562"/>
                <a:gd name="T24" fmla="*/ 906958 w 2505075"/>
                <a:gd name="T25" fmla="*/ 833145 h 1325562"/>
                <a:gd name="T26" fmla="*/ 948878 w 2505075"/>
                <a:gd name="T27" fmla="*/ 791644 h 1325562"/>
                <a:gd name="T28" fmla="*/ 967469 w 2505075"/>
                <a:gd name="T29" fmla="*/ 765403 h 1325562"/>
                <a:gd name="T30" fmla="*/ 1192310 w 2505075"/>
                <a:gd name="T31" fmla="*/ 919736 h 1325562"/>
                <a:gd name="T32" fmla="*/ 1202207 w 2505075"/>
                <a:gd name="T33" fmla="*/ 871307 h 1325562"/>
                <a:gd name="T34" fmla="*/ 973023 w 2505075"/>
                <a:gd name="T35" fmla="*/ 652581 h 1325562"/>
                <a:gd name="T36" fmla="*/ 1002109 w 2505075"/>
                <a:gd name="T37" fmla="*/ 637876 h 1325562"/>
                <a:gd name="T38" fmla="*/ 1285729 w 2505075"/>
                <a:gd name="T39" fmla="*/ 841671 h 1325562"/>
                <a:gd name="T40" fmla="*/ 1311316 w 2505075"/>
                <a:gd name="T41" fmla="*/ 796856 h 1325562"/>
                <a:gd name="T42" fmla="*/ 1092057 w 2505075"/>
                <a:gd name="T43" fmla="*/ 582941 h 1325562"/>
                <a:gd name="T44" fmla="*/ 1113371 w 2505075"/>
                <a:gd name="T45" fmla="*/ 558323 h 1325562"/>
                <a:gd name="T46" fmla="*/ 1383250 w 2505075"/>
                <a:gd name="T47" fmla="*/ 746018 h 1325562"/>
                <a:gd name="T48" fmla="*/ 1396527 w 2505075"/>
                <a:gd name="T49" fmla="*/ 680240 h 1325562"/>
                <a:gd name="T50" fmla="*/ 1184656 w 2505075"/>
                <a:gd name="T51" fmla="*/ 460782 h 1325562"/>
                <a:gd name="T52" fmla="*/ 1032502 w 2505075"/>
                <a:gd name="T53" fmla="*/ 404883 h 1325562"/>
                <a:gd name="T54" fmla="*/ 933963 w 2505075"/>
                <a:gd name="T55" fmla="*/ 481262 h 1325562"/>
                <a:gd name="T56" fmla="*/ 789778 w 2505075"/>
                <a:gd name="T57" fmla="*/ 559328 h 1325562"/>
                <a:gd name="T58" fmla="*/ 748479 w 2505075"/>
                <a:gd name="T59" fmla="*/ 508971 h 1325562"/>
                <a:gd name="T60" fmla="*/ 835666 w 2505075"/>
                <a:gd name="T61" fmla="*/ 313325 h 1325562"/>
                <a:gd name="T62" fmla="*/ 973330 w 2505075"/>
                <a:gd name="T63" fmla="*/ 213093 h 1325562"/>
                <a:gd name="T64" fmla="*/ 1302757 w 2505075"/>
                <a:gd name="T65" fmla="*/ 188035 h 1325562"/>
                <a:gd name="T66" fmla="*/ 1466747 w 2505075"/>
                <a:gd name="T67" fmla="*/ 282003 h 1325562"/>
                <a:gd name="T68" fmla="*/ 1564078 w 2505075"/>
                <a:gd name="T69" fmla="*/ 493551 h 1325562"/>
                <a:gd name="T70" fmla="*/ 1442633 w 2505075"/>
                <a:gd name="T71" fmla="*/ 704094 h 1325562"/>
                <a:gd name="T72" fmla="*/ 1413666 w 2505075"/>
                <a:gd name="T73" fmla="*/ 773726 h 1325562"/>
                <a:gd name="T74" fmla="*/ 1355490 w 2505075"/>
                <a:gd name="T75" fmla="*/ 815650 h 1325562"/>
                <a:gd name="T76" fmla="*/ 1304074 w 2505075"/>
                <a:gd name="T77" fmla="*/ 877331 h 1325562"/>
                <a:gd name="T78" fmla="*/ 1255071 w 2505075"/>
                <a:gd name="T79" fmla="*/ 922146 h 1325562"/>
                <a:gd name="T80" fmla="*/ 1195931 w 2505075"/>
                <a:gd name="T81" fmla="*/ 958287 h 1325562"/>
                <a:gd name="T82" fmla="*/ 1126169 w 2505075"/>
                <a:gd name="T83" fmla="*/ 987441 h 1325562"/>
                <a:gd name="T84" fmla="*/ 1025026 w 2505075"/>
                <a:gd name="T85" fmla="*/ 983586 h 1325562"/>
                <a:gd name="T86" fmla="*/ 943732 w 2505075"/>
                <a:gd name="T87" fmla="*/ 991771 h 1325562"/>
                <a:gd name="T88" fmla="*/ 890447 w 2505075"/>
                <a:gd name="T89" fmla="*/ 926198 h 1325562"/>
                <a:gd name="T90" fmla="*/ 804898 w 2505075"/>
                <a:gd name="T91" fmla="*/ 942109 h 1325562"/>
                <a:gd name="T92" fmla="*/ 719687 w 2505075"/>
                <a:gd name="T93" fmla="*/ 932466 h 1325562"/>
                <a:gd name="T94" fmla="*/ 719687 w 2505075"/>
                <a:gd name="T95" fmla="*/ 847609 h 1325562"/>
                <a:gd name="T96" fmla="*/ 649845 w 2505075"/>
                <a:gd name="T97" fmla="*/ 864980 h 1325562"/>
                <a:gd name="T98" fmla="*/ 564935 w 2505075"/>
                <a:gd name="T99" fmla="*/ 841431 h 1325562"/>
                <a:gd name="T100" fmla="*/ 599332 w 2505075"/>
                <a:gd name="T101" fmla="*/ 735462 h 1325562"/>
                <a:gd name="T102" fmla="*/ 525336 w 2505075"/>
                <a:gd name="T103" fmla="*/ 717912 h 1325562"/>
                <a:gd name="T104" fmla="*/ 434824 w 2505075"/>
                <a:gd name="T105" fmla="*/ 613741 h 1325562"/>
                <a:gd name="T106" fmla="*/ 356614 w 2505075"/>
                <a:gd name="T107" fmla="*/ 485079 h 1325562"/>
                <a:gd name="T108" fmla="*/ 409961 w 2505075"/>
                <a:gd name="T109" fmla="*/ 302445 h 1325562"/>
                <a:gd name="T110" fmla="*/ 585452 w 2505075"/>
                <a:gd name="T111" fmla="*/ 140292 h 1325562"/>
                <a:gd name="T112" fmla="*/ 1604643 w 2505075"/>
                <a:gd name="T113" fmla="*/ 378724 h 1325562"/>
                <a:gd name="T114" fmla="*/ 1484403 w 2505075"/>
                <a:gd name="T115" fmla="*/ 188277 h 1325562"/>
                <a:gd name="T116" fmla="*/ 490090 w 2505075"/>
                <a:gd name="T117" fmla="*/ 133795 h 1325562"/>
                <a:gd name="T118" fmla="*/ 325035 w 2505075"/>
                <a:gd name="T119" fmla="*/ 287116 h 1325562"/>
                <a:gd name="T120" fmla="*/ 274770 w 2505075"/>
                <a:gd name="T121" fmla="*/ 490340 h 13255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5075" h="1325562">
                  <a:moveTo>
                    <a:pt x="1393413" y="1171553"/>
                  </a:moveTo>
                  <a:lnTo>
                    <a:pt x="1392878" y="1173480"/>
                  </a:lnTo>
                  <a:lnTo>
                    <a:pt x="1390342" y="1178878"/>
                  </a:lnTo>
                  <a:lnTo>
                    <a:pt x="1387805" y="1184593"/>
                  </a:lnTo>
                  <a:lnTo>
                    <a:pt x="1384952" y="1190308"/>
                  </a:lnTo>
                  <a:lnTo>
                    <a:pt x="1381781" y="1196023"/>
                  </a:lnTo>
                  <a:lnTo>
                    <a:pt x="1378294" y="1201738"/>
                  </a:lnTo>
                  <a:lnTo>
                    <a:pt x="1374489" y="1207135"/>
                  </a:lnTo>
                  <a:lnTo>
                    <a:pt x="1370684" y="1212850"/>
                  </a:lnTo>
                  <a:lnTo>
                    <a:pt x="1362758" y="1223010"/>
                  </a:lnTo>
                  <a:lnTo>
                    <a:pt x="1354514" y="1233170"/>
                  </a:lnTo>
                  <a:lnTo>
                    <a:pt x="1350935" y="1237020"/>
                  </a:lnTo>
                  <a:lnTo>
                    <a:pt x="1356797" y="1240836"/>
                  </a:lnTo>
                  <a:lnTo>
                    <a:pt x="1369812" y="1248769"/>
                  </a:lnTo>
                  <a:lnTo>
                    <a:pt x="1382509" y="1256385"/>
                  </a:lnTo>
                  <a:lnTo>
                    <a:pt x="1394571" y="1262097"/>
                  </a:lnTo>
                  <a:lnTo>
                    <a:pt x="1405364" y="1267174"/>
                  </a:lnTo>
                  <a:lnTo>
                    <a:pt x="1410443" y="1269395"/>
                  </a:lnTo>
                  <a:lnTo>
                    <a:pt x="1415521" y="1271299"/>
                  </a:lnTo>
                  <a:lnTo>
                    <a:pt x="1420283" y="1272568"/>
                  </a:lnTo>
                  <a:lnTo>
                    <a:pt x="1424092" y="1273520"/>
                  </a:lnTo>
                  <a:lnTo>
                    <a:pt x="1428219" y="1274155"/>
                  </a:lnTo>
                  <a:lnTo>
                    <a:pt x="1432028" y="1274155"/>
                  </a:lnTo>
                  <a:lnTo>
                    <a:pt x="1433615" y="1274155"/>
                  </a:lnTo>
                  <a:lnTo>
                    <a:pt x="1434250" y="1274155"/>
                  </a:lnTo>
                  <a:lnTo>
                    <a:pt x="1436789" y="1272568"/>
                  </a:lnTo>
                  <a:lnTo>
                    <a:pt x="1439329" y="1270665"/>
                  </a:lnTo>
                  <a:lnTo>
                    <a:pt x="1440916" y="1268126"/>
                  </a:lnTo>
                  <a:lnTo>
                    <a:pt x="1442186" y="1265587"/>
                  </a:lnTo>
                  <a:lnTo>
                    <a:pt x="1443138" y="1261779"/>
                  </a:lnTo>
                  <a:lnTo>
                    <a:pt x="1443773" y="1258289"/>
                  </a:lnTo>
                  <a:lnTo>
                    <a:pt x="1444408" y="1253846"/>
                  </a:lnTo>
                  <a:lnTo>
                    <a:pt x="1443773" y="1250038"/>
                  </a:lnTo>
                  <a:lnTo>
                    <a:pt x="1443455" y="1245278"/>
                  </a:lnTo>
                  <a:lnTo>
                    <a:pt x="1442820" y="1240518"/>
                  </a:lnTo>
                  <a:lnTo>
                    <a:pt x="1440916" y="1231316"/>
                  </a:lnTo>
                  <a:lnTo>
                    <a:pt x="1438694" y="1222113"/>
                  </a:lnTo>
                  <a:lnTo>
                    <a:pt x="1435520" y="1213863"/>
                  </a:lnTo>
                  <a:lnTo>
                    <a:pt x="1432663" y="1206564"/>
                  </a:lnTo>
                  <a:lnTo>
                    <a:pt x="1431441" y="1204120"/>
                  </a:lnTo>
                  <a:lnTo>
                    <a:pt x="1393413" y="1171553"/>
                  </a:lnTo>
                  <a:close/>
                  <a:moveTo>
                    <a:pt x="1213954" y="208886"/>
                  </a:moveTo>
                  <a:lnTo>
                    <a:pt x="787646" y="233955"/>
                  </a:lnTo>
                  <a:lnTo>
                    <a:pt x="777171" y="240302"/>
                  </a:lnTo>
                  <a:lnTo>
                    <a:pt x="761934" y="250456"/>
                  </a:lnTo>
                  <a:lnTo>
                    <a:pt x="752411" y="256803"/>
                  </a:lnTo>
                  <a:lnTo>
                    <a:pt x="742571" y="264101"/>
                  </a:lnTo>
                  <a:lnTo>
                    <a:pt x="731778" y="272352"/>
                  </a:lnTo>
                  <a:lnTo>
                    <a:pt x="720034" y="281237"/>
                  </a:lnTo>
                  <a:lnTo>
                    <a:pt x="707971" y="291391"/>
                  </a:lnTo>
                  <a:lnTo>
                    <a:pt x="695274" y="301546"/>
                  </a:lnTo>
                  <a:lnTo>
                    <a:pt x="682577" y="312970"/>
                  </a:lnTo>
                  <a:lnTo>
                    <a:pt x="669245" y="325028"/>
                  </a:lnTo>
                  <a:lnTo>
                    <a:pt x="656230" y="337721"/>
                  </a:lnTo>
                  <a:lnTo>
                    <a:pt x="642898" y="351366"/>
                  </a:lnTo>
                  <a:lnTo>
                    <a:pt x="629884" y="365329"/>
                  </a:lnTo>
                  <a:lnTo>
                    <a:pt x="617186" y="380243"/>
                  </a:lnTo>
                  <a:lnTo>
                    <a:pt x="604489" y="396110"/>
                  </a:lnTo>
                  <a:lnTo>
                    <a:pt x="592427" y="411976"/>
                  </a:lnTo>
                  <a:lnTo>
                    <a:pt x="586396" y="420544"/>
                  </a:lnTo>
                  <a:lnTo>
                    <a:pt x="580682" y="429112"/>
                  </a:lnTo>
                  <a:lnTo>
                    <a:pt x="575286" y="437679"/>
                  </a:lnTo>
                  <a:lnTo>
                    <a:pt x="569889" y="446565"/>
                  </a:lnTo>
                  <a:lnTo>
                    <a:pt x="564811" y="455450"/>
                  </a:lnTo>
                  <a:lnTo>
                    <a:pt x="559732" y="464335"/>
                  </a:lnTo>
                  <a:lnTo>
                    <a:pt x="554970" y="473855"/>
                  </a:lnTo>
                  <a:lnTo>
                    <a:pt x="550526" y="483057"/>
                  </a:lnTo>
                  <a:lnTo>
                    <a:pt x="546400" y="492894"/>
                  </a:lnTo>
                  <a:lnTo>
                    <a:pt x="542273" y="502097"/>
                  </a:lnTo>
                  <a:lnTo>
                    <a:pt x="538464" y="512251"/>
                  </a:lnTo>
                  <a:lnTo>
                    <a:pt x="534972" y="522089"/>
                  </a:lnTo>
                  <a:lnTo>
                    <a:pt x="532115" y="532243"/>
                  </a:lnTo>
                  <a:lnTo>
                    <a:pt x="528941" y="542397"/>
                  </a:lnTo>
                  <a:lnTo>
                    <a:pt x="526719" y="552552"/>
                  </a:lnTo>
                  <a:lnTo>
                    <a:pt x="524814" y="563341"/>
                  </a:lnTo>
                  <a:lnTo>
                    <a:pt x="522592" y="573496"/>
                  </a:lnTo>
                  <a:lnTo>
                    <a:pt x="521323" y="584285"/>
                  </a:lnTo>
                  <a:lnTo>
                    <a:pt x="520370" y="595391"/>
                  </a:lnTo>
                  <a:lnTo>
                    <a:pt x="519736" y="605863"/>
                  </a:lnTo>
                  <a:lnTo>
                    <a:pt x="519736" y="617287"/>
                  </a:lnTo>
                  <a:lnTo>
                    <a:pt x="519736" y="628393"/>
                  </a:lnTo>
                  <a:lnTo>
                    <a:pt x="520370" y="639817"/>
                  </a:lnTo>
                  <a:lnTo>
                    <a:pt x="521640" y="650924"/>
                  </a:lnTo>
                  <a:lnTo>
                    <a:pt x="522910" y="662347"/>
                  </a:lnTo>
                  <a:lnTo>
                    <a:pt x="525132" y="674088"/>
                  </a:lnTo>
                  <a:lnTo>
                    <a:pt x="527671" y="685830"/>
                  </a:lnTo>
                  <a:lnTo>
                    <a:pt x="530846" y="697571"/>
                  </a:lnTo>
                  <a:lnTo>
                    <a:pt x="531798" y="700109"/>
                  </a:lnTo>
                  <a:lnTo>
                    <a:pt x="533385" y="703283"/>
                  </a:lnTo>
                  <a:lnTo>
                    <a:pt x="535607" y="706138"/>
                  </a:lnTo>
                  <a:lnTo>
                    <a:pt x="538464" y="709629"/>
                  </a:lnTo>
                  <a:lnTo>
                    <a:pt x="545130" y="717245"/>
                  </a:lnTo>
                  <a:lnTo>
                    <a:pt x="553701" y="725813"/>
                  </a:lnTo>
                  <a:lnTo>
                    <a:pt x="563858" y="735333"/>
                  </a:lnTo>
                  <a:lnTo>
                    <a:pt x="575603" y="744852"/>
                  </a:lnTo>
                  <a:lnTo>
                    <a:pt x="588300" y="755642"/>
                  </a:lnTo>
                  <a:lnTo>
                    <a:pt x="601950" y="766113"/>
                  </a:lnTo>
                  <a:lnTo>
                    <a:pt x="630836" y="788961"/>
                  </a:lnTo>
                  <a:lnTo>
                    <a:pt x="660992" y="811174"/>
                  </a:lnTo>
                  <a:lnTo>
                    <a:pt x="673980" y="820771"/>
                  </a:lnTo>
                  <a:lnTo>
                    <a:pt x="676549" y="818197"/>
                  </a:lnTo>
                  <a:lnTo>
                    <a:pt x="682891" y="811847"/>
                  </a:lnTo>
                  <a:lnTo>
                    <a:pt x="690500" y="804545"/>
                  </a:lnTo>
                  <a:lnTo>
                    <a:pt x="700329" y="795655"/>
                  </a:lnTo>
                  <a:lnTo>
                    <a:pt x="712060" y="785494"/>
                  </a:lnTo>
                  <a:lnTo>
                    <a:pt x="718401" y="780732"/>
                  </a:lnTo>
                  <a:lnTo>
                    <a:pt x="725376" y="775334"/>
                  </a:lnTo>
                  <a:lnTo>
                    <a:pt x="732352" y="770254"/>
                  </a:lnTo>
                  <a:lnTo>
                    <a:pt x="739961" y="765174"/>
                  </a:lnTo>
                  <a:lnTo>
                    <a:pt x="747570" y="760412"/>
                  </a:lnTo>
                  <a:lnTo>
                    <a:pt x="755497" y="755649"/>
                  </a:lnTo>
                  <a:lnTo>
                    <a:pt x="763423" y="751522"/>
                  </a:lnTo>
                  <a:lnTo>
                    <a:pt x="771350" y="747712"/>
                  </a:lnTo>
                  <a:lnTo>
                    <a:pt x="779593" y="744537"/>
                  </a:lnTo>
                  <a:lnTo>
                    <a:pt x="787837" y="741997"/>
                  </a:lnTo>
                  <a:lnTo>
                    <a:pt x="796080" y="739774"/>
                  </a:lnTo>
                  <a:lnTo>
                    <a:pt x="804007" y="738504"/>
                  </a:lnTo>
                  <a:lnTo>
                    <a:pt x="808128" y="738187"/>
                  </a:lnTo>
                  <a:lnTo>
                    <a:pt x="811933" y="738187"/>
                  </a:lnTo>
                  <a:lnTo>
                    <a:pt x="815738" y="738187"/>
                  </a:lnTo>
                  <a:lnTo>
                    <a:pt x="819859" y="738504"/>
                  </a:lnTo>
                  <a:lnTo>
                    <a:pt x="823347" y="739139"/>
                  </a:lnTo>
                  <a:lnTo>
                    <a:pt x="827469" y="740092"/>
                  </a:lnTo>
                  <a:lnTo>
                    <a:pt x="830956" y="741362"/>
                  </a:lnTo>
                  <a:lnTo>
                    <a:pt x="834444" y="742949"/>
                  </a:lnTo>
                  <a:lnTo>
                    <a:pt x="837932" y="744537"/>
                  </a:lnTo>
                  <a:lnTo>
                    <a:pt x="841419" y="746442"/>
                  </a:lnTo>
                  <a:lnTo>
                    <a:pt x="845224" y="748982"/>
                  </a:lnTo>
                  <a:lnTo>
                    <a:pt x="848077" y="751522"/>
                  </a:lnTo>
                  <a:lnTo>
                    <a:pt x="851565" y="754697"/>
                  </a:lnTo>
                  <a:lnTo>
                    <a:pt x="854419" y="757554"/>
                  </a:lnTo>
                  <a:lnTo>
                    <a:pt x="857272" y="761364"/>
                  </a:lnTo>
                  <a:lnTo>
                    <a:pt x="860443" y="765174"/>
                  </a:lnTo>
                  <a:lnTo>
                    <a:pt x="862979" y="769937"/>
                  </a:lnTo>
                  <a:lnTo>
                    <a:pt x="865833" y="774699"/>
                  </a:lnTo>
                  <a:lnTo>
                    <a:pt x="868052" y="779779"/>
                  </a:lnTo>
                  <a:lnTo>
                    <a:pt x="870589" y="785177"/>
                  </a:lnTo>
                  <a:lnTo>
                    <a:pt x="872174" y="789939"/>
                  </a:lnTo>
                  <a:lnTo>
                    <a:pt x="872808" y="795337"/>
                  </a:lnTo>
                  <a:lnTo>
                    <a:pt x="873125" y="800417"/>
                  </a:lnTo>
                  <a:lnTo>
                    <a:pt x="872808" y="805815"/>
                  </a:lnTo>
                  <a:lnTo>
                    <a:pt x="872174" y="810895"/>
                  </a:lnTo>
                  <a:lnTo>
                    <a:pt x="870906" y="816610"/>
                  </a:lnTo>
                  <a:lnTo>
                    <a:pt x="868686" y="822325"/>
                  </a:lnTo>
                  <a:lnTo>
                    <a:pt x="866784" y="828040"/>
                  </a:lnTo>
                  <a:lnTo>
                    <a:pt x="864247" y="833755"/>
                  </a:lnTo>
                  <a:lnTo>
                    <a:pt x="861077" y="839470"/>
                  </a:lnTo>
                  <a:lnTo>
                    <a:pt x="858223" y="844867"/>
                  </a:lnTo>
                  <a:lnTo>
                    <a:pt x="854419" y="850582"/>
                  </a:lnTo>
                  <a:lnTo>
                    <a:pt x="850614" y="855980"/>
                  </a:lnTo>
                  <a:lnTo>
                    <a:pt x="846809" y="861377"/>
                  </a:lnTo>
                  <a:lnTo>
                    <a:pt x="838883" y="872172"/>
                  </a:lnTo>
                  <a:lnTo>
                    <a:pt x="830322" y="882015"/>
                  </a:lnTo>
                  <a:lnTo>
                    <a:pt x="822079" y="891222"/>
                  </a:lnTo>
                  <a:lnTo>
                    <a:pt x="814469" y="899477"/>
                  </a:lnTo>
                  <a:lnTo>
                    <a:pt x="807177" y="906780"/>
                  </a:lnTo>
                  <a:lnTo>
                    <a:pt x="801280" y="912179"/>
                  </a:lnTo>
                  <a:lnTo>
                    <a:pt x="807327" y="916209"/>
                  </a:lnTo>
                  <a:lnTo>
                    <a:pt x="820976" y="924777"/>
                  </a:lnTo>
                  <a:lnTo>
                    <a:pt x="825483" y="927528"/>
                  </a:lnTo>
                  <a:lnTo>
                    <a:pt x="830507" y="922740"/>
                  </a:lnTo>
                  <a:lnTo>
                    <a:pt x="837466" y="916726"/>
                  </a:lnTo>
                  <a:lnTo>
                    <a:pt x="844425" y="910397"/>
                  </a:lnTo>
                  <a:lnTo>
                    <a:pt x="852332" y="904384"/>
                  </a:lnTo>
                  <a:lnTo>
                    <a:pt x="859924" y="898687"/>
                  </a:lnTo>
                  <a:lnTo>
                    <a:pt x="867831" y="893307"/>
                  </a:lnTo>
                  <a:lnTo>
                    <a:pt x="875739" y="887927"/>
                  </a:lnTo>
                  <a:lnTo>
                    <a:pt x="884596" y="882864"/>
                  </a:lnTo>
                  <a:lnTo>
                    <a:pt x="893136" y="878117"/>
                  </a:lnTo>
                  <a:lnTo>
                    <a:pt x="902309" y="873686"/>
                  </a:lnTo>
                  <a:lnTo>
                    <a:pt x="911798" y="869572"/>
                  </a:lnTo>
                  <a:lnTo>
                    <a:pt x="921287" y="865774"/>
                  </a:lnTo>
                  <a:lnTo>
                    <a:pt x="931409" y="862293"/>
                  </a:lnTo>
                  <a:lnTo>
                    <a:pt x="941847" y="859445"/>
                  </a:lnTo>
                  <a:lnTo>
                    <a:pt x="952285" y="856596"/>
                  </a:lnTo>
                  <a:lnTo>
                    <a:pt x="963356" y="854698"/>
                  </a:lnTo>
                  <a:lnTo>
                    <a:pt x="972212" y="853432"/>
                  </a:lnTo>
                  <a:lnTo>
                    <a:pt x="980753" y="852166"/>
                  </a:lnTo>
                  <a:lnTo>
                    <a:pt x="988660" y="851533"/>
                  </a:lnTo>
                  <a:lnTo>
                    <a:pt x="996252" y="850900"/>
                  </a:lnTo>
                  <a:lnTo>
                    <a:pt x="1003527" y="850900"/>
                  </a:lnTo>
                  <a:lnTo>
                    <a:pt x="1010169" y="851533"/>
                  </a:lnTo>
                  <a:lnTo>
                    <a:pt x="1016812" y="852166"/>
                  </a:lnTo>
                  <a:lnTo>
                    <a:pt x="1022505" y="853115"/>
                  </a:lnTo>
                  <a:lnTo>
                    <a:pt x="1028199" y="854381"/>
                  </a:lnTo>
                  <a:lnTo>
                    <a:pt x="1033260" y="855963"/>
                  </a:lnTo>
                  <a:lnTo>
                    <a:pt x="1038004" y="858179"/>
                  </a:lnTo>
                  <a:lnTo>
                    <a:pt x="1042116" y="860394"/>
                  </a:lnTo>
                  <a:lnTo>
                    <a:pt x="1046228" y="862609"/>
                  </a:lnTo>
                  <a:lnTo>
                    <a:pt x="1049391" y="865458"/>
                  </a:lnTo>
                  <a:lnTo>
                    <a:pt x="1052871" y="868306"/>
                  </a:lnTo>
                  <a:lnTo>
                    <a:pt x="1055401" y="871787"/>
                  </a:lnTo>
                  <a:lnTo>
                    <a:pt x="1057931" y="875268"/>
                  </a:lnTo>
                  <a:lnTo>
                    <a:pt x="1059513" y="879066"/>
                  </a:lnTo>
                  <a:lnTo>
                    <a:pt x="1061095" y="882864"/>
                  </a:lnTo>
                  <a:lnTo>
                    <a:pt x="1062043" y="887294"/>
                  </a:lnTo>
                  <a:lnTo>
                    <a:pt x="1062992" y="891725"/>
                  </a:lnTo>
                  <a:lnTo>
                    <a:pt x="1063625" y="896472"/>
                  </a:lnTo>
                  <a:lnTo>
                    <a:pt x="1063625" y="901219"/>
                  </a:lnTo>
                  <a:lnTo>
                    <a:pt x="1062992" y="906283"/>
                  </a:lnTo>
                  <a:lnTo>
                    <a:pt x="1062360" y="911663"/>
                  </a:lnTo>
                  <a:lnTo>
                    <a:pt x="1061411" y="917043"/>
                  </a:lnTo>
                  <a:lnTo>
                    <a:pt x="1060146" y="922740"/>
                  </a:lnTo>
                  <a:lnTo>
                    <a:pt x="1058564" y="928436"/>
                  </a:lnTo>
                  <a:lnTo>
                    <a:pt x="1056350" y="934133"/>
                  </a:lnTo>
                  <a:lnTo>
                    <a:pt x="1054136" y="940146"/>
                  </a:lnTo>
                  <a:lnTo>
                    <a:pt x="1051605" y="946475"/>
                  </a:lnTo>
                  <a:lnTo>
                    <a:pt x="1048442" y="952805"/>
                  </a:lnTo>
                  <a:lnTo>
                    <a:pt x="1044963" y="959134"/>
                  </a:lnTo>
                  <a:lnTo>
                    <a:pt x="1041167" y="966096"/>
                  </a:lnTo>
                  <a:lnTo>
                    <a:pt x="1036739" y="973375"/>
                  </a:lnTo>
                  <a:lnTo>
                    <a:pt x="1031994" y="980654"/>
                  </a:lnTo>
                  <a:lnTo>
                    <a:pt x="1026933" y="988250"/>
                  </a:lnTo>
                  <a:lnTo>
                    <a:pt x="1021240" y="995845"/>
                  </a:lnTo>
                  <a:lnTo>
                    <a:pt x="1008904" y="1011353"/>
                  </a:lnTo>
                  <a:lnTo>
                    <a:pt x="997613" y="1025070"/>
                  </a:lnTo>
                  <a:lnTo>
                    <a:pt x="998737" y="1025688"/>
                  </a:lnTo>
                  <a:lnTo>
                    <a:pt x="1020087" y="1037234"/>
                  </a:lnTo>
                  <a:lnTo>
                    <a:pt x="1021090" y="1036320"/>
                  </a:lnTo>
                  <a:lnTo>
                    <a:pt x="1031219" y="1027112"/>
                  </a:lnTo>
                  <a:lnTo>
                    <a:pt x="1052110" y="1009332"/>
                  </a:lnTo>
                  <a:lnTo>
                    <a:pt x="1071419" y="993774"/>
                  </a:lnTo>
                  <a:lnTo>
                    <a:pt x="1088828" y="979804"/>
                  </a:lnTo>
                  <a:lnTo>
                    <a:pt x="1104021" y="968374"/>
                  </a:lnTo>
                  <a:lnTo>
                    <a:pt x="1116050" y="959802"/>
                  </a:lnTo>
                  <a:lnTo>
                    <a:pt x="1125862" y="952182"/>
                  </a:lnTo>
                  <a:lnTo>
                    <a:pt x="1136624" y="950277"/>
                  </a:lnTo>
                  <a:lnTo>
                    <a:pt x="1146437" y="949007"/>
                  </a:lnTo>
                  <a:lnTo>
                    <a:pt x="1156249" y="948372"/>
                  </a:lnTo>
                  <a:lnTo>
                    <a:pt x="1164795" y="947737"/>
                  </a:lnTo>
                  <a:lnTo>
                    <a:pt x="1172709" y="947737"/>
                  </a:lnTo>
                  <a:lnTo>
                    <a:pt x="1180622" y="948372"/>
                  </a:lnTo>
                  <a:lnTo>
                    <a:pt x="1187586" y="949007"/>
                  </a:lnTo>
                  <a:lnTo>
                    <a:pt x="1193916" y="949959"/>
                  </a:lnTo>
                  <a:lnTo>
                    <a:pt x="1199930" y="951547"/>
                  </a:lnTo>
                  <a:lnTo>
                    <a:pt x="1204995" y="953452"/>
                  </a:lnTo>
                  <a:lnTo>
                    <a:pt x="1209743" y="955674"/>
                  </a:lnTo>
                  <a:lnTo>
                    <a:pt x="1214174" y="958214"/>
                  </a:lnTo>
                  <a:lnTo>
                    <a:pt x="1217656" y="961072"/>
                  </a:lnTo>
                  <a:lnTo>
                    <a:pt x="1221138" y="964247"/>
                  </a:lnTo>
                  <a:lnTo>
                    <a:pt x="1223670" y="967739"/>
                  </a:lnTo>
                  <a:lnTo>
                    <a:pt x="1226202" y="971232"/>
                  </a:lnTo>
                  <a:lnTo>
                    <a:pt x="1228102" y="975359"/>
                  </a:lnTo>
                  <a:lnTo>
                    <a:pt x="1229684" y="979804"/>
                  </a:lnTo>
                  <a:lnTo>
                    <a:pt x="1230634" y="983932"/>
                  </a:lnTo>
                  <a:lnTo>
                    <a:pt x="1231583" y="988694"/>
                  </a:lnTo>
                  <a:lnTo>
                    <a:pt x="1231900" y="993774"/>
                  </a:lnTo>
                  <a:lnTo>
                    <a:pt x="1231900" y="998854"/>
                  </a:lnTo>
                  <a:lnTo>
                    <a:pt x="1231267" y="1003934"/>
                  </a:lnTo>
                  <a:lnTo>
                    <a:pt x="1230317" y="1009650"/>
                  </a:lnTo>
                  <a:lnTo>
                    <a:pt x="1229368" y="1015365"/>
                  </a:lnTo>
                  <a:lnTo>
                    <a:pt x="1228102" y="1021080"/>
                  </a:lnTo>
                  <a:lnTo>
                    <a:pt x="1226519" y="1027112"/>
                  </a:lnTo>
                  <a:lnTo>
                    <a:pt x="1224303" y="1033145"/>
                  </a:lnTo>
                  <a:lnTo>
                    <a:pt x="1222088" y="1039177"/>
                  </a:lnTo>
                  <a:lnTo>
                    <a:pt x="1219872" y="1045527"/>
                  </a:lnTo>
                  <a:lnTo>
                    <a:pt x="1214174" y="1058227"/>
                  </a:lnTo>
                  <a:lnTo>
                    <a:pt x="1207527" y="1070927"/>
                  </a:lnTo>
                  <a:lnTo>
                    <a:pt x="1200563" y="1084262"/>
                  </a:lnTo>
                  <a:lnTo>
                    <a:pt x="1192650" y="1097280"/>
                  </a:lnTo>
                  <a:lnTo>
                    <a:pt x="1184104" y="1110297"/>
                  </a:lnTo>
                  <a:lnTo>
                    <a:pt x="1177556" y="1120028"/>
                  </a:lnTo>
                  <a:lnTo>
                    <a:pt x="1226114" y="1144685"/>
                  </a:lnTo>
                  <a:lnTo>
                    <a:pt x="1235618" y="1136968"/>
                  </a:lnTo>
                  <a:lnTo>
                    <a:pt x="1241959" y="1131570"/>
                  </a:lnTo>
                  <a:lnTo>
                    <a:pt x="1248934" y="1126173"/>
                  </a:lnTo>
                  <a:lnTo>
                    <a:pt x="1256227" y="1121093"/>
                  </a:lnTo>
                  <a:lnTo>
                    <a:pt x="1263836" y="1116330"/>
                  </a:lnTo>
                  <a:lnTo>
                    <a:pt x="1271445" y="1111250"/>
                  </a:lnTo>
                  <a:lnTo>
                    <a:pt x="1279055" y="1106488"/>
                  </a:lnTo>
                  <a:lnTo>
                    <a:pt x="1286981" y="1102678"/>
                  </a:lnTo>
                  <a:lnTo>
                    <a:pt x="1295542" y="1098868"/>
                  </a:lnTo>
                  <a:lnTo>
                    <a:pt x="1303468" y="1095375"/>
                  </a:lnTo>
                  <a:lnTo>
                    <a:pt x="1304197" y="1095150"/>
                  </a:lnTo>
                  <a:lnTo>
                    <a:pt x="1255077" y="1053085"/>
                  </a:lnTo>
                  <a:lnTo>
                    <a:pt x="1253172" y="1051499"/>
                  </a:lnTo>
                  <a:lnTo>
                    <a:pt x="1251585" y="1049280"/>
                  </a:lnTo>
                  <a:lnTo>
                    <a:pt x="1249997" y="1047378"/>
                  </a:lnTo>
                  <a:lnTo>
                    <a:pt x="1248727" y="1045158"/>
                  </a:lnTo>
                  <a:lnTo>
                    <a:pt x="1247775" y="1042622"/>
                  </a:lnTo>
                  <a:lnTo>
                    <a:pt x="1247140" y="1040402"/>
                  </a:lnTo>
                  <a:lnTo>
                    <a:pt x="1246505" y="1038183"/>
                  </a:lnTo>
                  <a:lnTo>
                    <a:pt x="1246187" y="1035646"/>
                  </a:lnTo>
                  <a:lnTo>
                    <a:pt x="1246187" y="1033110"/>
                  </a:lnTo>
                  <a:lnTo>
                    <a:pt x="1246505" y="1030890"/>
                  </a:lnTo>
                  <a:lnTo>
                    <a:pt x="1246822" y="1028354"/>
                  </a:lnTo>
                  <a:lnTo>
                    <a:pt x="1247457" y="1026135"/>
                  </a:lnTo>
                  <a:lnTo>
                    <a:pt x="1248092" y="1023281"/>
                  </a:lnTo>
                  <a:lnTo>
                    <a:pt x="1249362" y="1021379"/>
                  </a:lnTo>
                  <a:lnTo>
                    <a:pt x="1250632" y="1019159"/>
                  </a:lnTo>
                  <a:lnTo>
                    <a:pt x="1252537" y="1016940"/>
                  </a:lnTo>
                  <a:lnTo>
                    <a:pt x="1254125" y="1015037"/>
                  </a:lnTo>
                  <a:lnTo>
                    <a:pt x="1256030" y="1013452"/>
                  </a:lnTo>
                  <a:lnTo>
                    <a:pt x="1258252" y="1012184"/>
                  </a:lnTo>
                  <a:lnTo>
                    <a:pt x="1260475" y="1010599"/>
                  </a:lnTo>
                  <a:lnTo>
                    <a:pt x="1262380" y="1009647"/>
                  </a:lnTo>
                  <a:lnTo>
                    <a:pt x="1264920" y="1009013"/>
                  </a:lnTo>
                  <a:lnTo>
                    <a:pt x="1267460" y="1008379"/>
                  </a:lnTo>
                  <a:lnTo>
                    <a:pt x="1269682" y="1008062"/>
                  </a:lnTo>
                  <a:lnTo>
                    <a:pt x="1272222" y="1008062"/>
                  </a:lnTo>
                  <a:lnTo>
                    <a:pt x="1274762" y="1008062"/>
                  </a:lnTo>
                  <a:lnTo>
                    <a:pt x="1277302" y="1008696"/>
                  </a:lnTo>
                  <a:lnTo>
                    <a:pt x="1279525" y="1009013"/>
                  </a:lnTo>
                  <a:lnTo>
                    <a:pt x="1281747" y="1009964"/>
                  </a:lnTo>
                  <a:lnTo>
                    <a:pt x="1284287" y="1010916"/>
                  </a:lnTo>
                  <a:lnTo>
                    <a:pt x="1286510" y="1012818"/>
                  </a:lnTo>
                  <a:lnTo>
                    <a:pt x="1288415" y="1014086"/>
                  </a:lnTo>
                  <a:lnTo>
                    <a:pt x="1476735" y="1175116"/>
                  </a:lnTo>
                  <a:lnTo>
                    <a:pt x="1485356" y="1180861"/>
                  </a:lnTo>
                  <a:lnTo>
                    <a:pt x="1496783" y="1187525"/>
                  </a:lnTo>
                  <a:lnTo>
                    <a:pt x="1503132" y="1191015"/>
                  </a:lnTo>
                  <a:lnTo>
                    <a:pt x="1509798" y="1194506"/>
                  </a:lnTo>
                  <a:lnTo>
                    <a:pt x="1516781" y="1197679"/>
                  </a:lnTo>
                  <a:lnTo>
                    <a:pt x="1523765" y="1200852"/>
                  </a:lnTo>
                  <a:lnTo>
                    <a:pt x="1531066" y="1203708"/>
                  </a:lnTo>
                  <a:lnTo>
                    <a:pt x="1538367" y="1206247"/>
                  </a:lnTo>
                  <a:lnTo>
                    <a:pt x="1545668" y="1208151"/>
                  </a:lnTo>
                  <a:lnTo>
                    <a:pt x="1552969" y="1209738"/>
                  </a:lnTo>
                  <a:lnTo>
                    <a:pt x="1560587" y="1210690"/>
                  </a:lnTo>
                  <a:lnTo>
                    <a:pt x="1567888" y="1211324"/>
                  </a:lnTo>
                  <a:lnTo>
                    <a:pt x="1572649" y="1210690"/>
                  </a:lnTo>
                  <a:lnTo>
                    <a:pt x="1577411" y="1210372"/>
                  </a:lnTo>
                  <a:lnTo>
                    <a:pt x="1581855" y="1209420"/>
                  </a:lnTo>
                  <a:lnTo>
                    <a:pt x="1586299" y="1208151"/>
                  </a:lnTo>
                  <a:lnTo>
                    <a:pt x="1590108" y="1206564"/>
                  </a:lnTo>
                  <a:lnTo>
                    <a:pt x="1593917" y="1204026"/>
                  </a:lnTo>
                  <a:lnTo>
                    <a:pt x="1597409" y="1201804"/>
                  </a:lnTo>
                  <a:lnTo>
                    <a:pt x="1600900" y="1198948"/>
                  </a:lnTo>
                  <a:lnTo>
                    <a:pt x="1601535" y="1197996"/>
                  </a:lnTo>
                  <a:lnTo>
                    <a:pt x="1601853" y="1197362"/>
                  </a:lnTo>
                  <a:lnTo>
                    <a:pt x="1602170" y="1195141"/>
                  </a:lnTo>
                  <a:lnTo>
                    <a:pt x="1602170" y="1191967"/>
                  </a:lnTo>
                  <a:lnTo>
                    <a:pt x="1601218" y="1188159"/>
                  </a:lnTo>
                  <a:lnTo>
                    <a:pt x="1599948" y="1183717"/>
                  </a:lnTo>
                  <a:lnTo>
                    <a:pt x="1597726" y="1178640"/>
                  </a:lnTo>
                  <a:lnTo>
                    <a:pt x="1595504" y="1173245"/>
                  </a:lnTo>
                  <a:lnTo>
                    <a:pt x="1592647" y="1167533"/>
                  </a:lnTo>
                  <a:lnTo>
                    <a:pt x="1589155" y="1161186"/>
                  </a:lnTo>
                  <a:lnTo>
                    <a:pt x="1585029" y="1154523"/>
                  </a:lnTo>
                  <a:lnTo>
                    <a:pt x="1580902" y="1147541"/>
                  </a:lnTo>
                  <a:lnTo>
                    <a:pt x="1576141" y="1140560"/>
                  </a:lnTo>
                  <a:lnTo>
                    <a:pt x="1570745" y="1132944"/>
                  </a:lnTo>
                  <a:lnTo>
                    <a:pt x="1565031" y="1125646"/>
                  </a:lnTo>
                  <a:lnTo>
                    <a:pt x="1559000" y="1118347"/>
                  </a:lnTo>
                  <a:lnTo>
                    <a:pt x="1552334" y="1111049"/>
                  </a:lnTo>
                  <a:lnTo>
                    <a:pt x="1550747" y="1109145"/>
                  </a:lnTo>
                  <a:lnTo>
                    <a:pt x="1549477" y="1106923"/>
                  </a:lnTo>
                  <a:lnTo>
                    <a:pt x="1548525" y="1105020"/>
                  </a:lnTo>
                  <a:lnTo>
                    <a:pt x="1548518" y="1105002"/>
                  </a:lnTo>
                  <a:lnTo>
                    <a:pt x="1288131" y="881697"/>
                  </a:lnTo>
                  <a:lnTo>
                    <a:pt x="1286218" y="880109"/>
                  </a:lnTo>
                  <a:lnTo>
                    <a:pt x="1284625" y="878204"/>
                  </a:lnTo>
                  <a:lnTo>
                    <a:pt x="1283350" y="875982"/>
                  </a:lnTo>
                  <a:lnTo>
                    <a:pt x="1282394" y="873759"/>
                  </a:lnTo>
                  <a:lnTo>
                    <a:pt x="1281119" y="871854"/>
                  </a:lnTo>
                  <a:lnTo>
                    <a:pt x="1280162" y="869314"/>
                  </a:lnTo>
                  <a:lnTo>
                    <a:pt x="1279844" y="866774"/>
                  </a:lnTo>
                  <a:lnTo>
                    <a:pt x="1279525" y="864552"/>
                  </a:lnTo>
                  <a:lnTo>
                    <a:pt x="1279525" y="862012"/>
                  </a:lnTo>
                  <a:lnTo>
                    <a:pt x="1279525" y="859472"/>
                  </a:lnTo>
                  <a:lnTo>
                    <a:pt x="1279844" y="857249"/>
                  </a:lnTo>
                  <a:lnTo>
                    <a:pt x="1280481" y="854709"/>
                  </a:lnTo>
                  <a:lnTo>
                    <a:pt x="1281437" y="852487"/>
                  </a:lnTo>
                  <a:lnTo>
                    <a:pt x="1282712" y="849947"/>
                  </a:lnTo>
                  <a:lnTo>
                    <a:pt x="1283987" y="847724"/>
                  </a:lnTo>
                  <a:lnTo>
                    <a:pt x="1285581" y="845819"/>
                  </a:lnTo>
                  <a:lnTo>
                    <a:pt x="1287493" y="843597"/>
                  </a:lnTo>
                  <a:lnTo>
                    <a:pt x="1289406" y="842009"/>
                  </a:lnTo>
                  <a:lnTo>
                    <a:pt x="1291637" y="840739"/>
                  </a:lnTo>
                  <a:lnTo>
                    <a:pt x="1293549" y="839469"/>
                  </a:lnTo>
                  <a:lnTo>
                    <a:pt x="1296099" y="838517"/>
                  </a:lnTo>
                  <a:lnTo>
                    <a:pt x="1298330" y="837882"/>
                  </a:lnTo>
                  <a:lnTo>
                    <a:pt x="1300561" y="837247"/>
                  </a:lnTo>
                  <a:lnTo>
                    <a:pt x="1303430" y="836929"/>
                  </a:lnTo>
                  <a:lnTo>
                    <a:pt x="1305661" y="836612"/>
                  </a:lnTo>
                  <a:lnTo>
                    <a:pt x="1308211" y="836929"/>
                  </a:lnTo>
                  <a:lnTo>
                    <a:pt x="1310761" y="837247"/>
                  </a:lnTo>
                  <a:lnTo>
                    <a:pt x="1312992" y="838199"/>
                  </a:lnTo>
                  <a:lnTo>
                    <a:pt x="1315542" y="839152"/>
                  </a:lnTo>
                  <a:lnTo>
                    <a:pt x="1317773" y="840104"/>
                  </a:lnTo>
                  <a:lnTo>
                    <a:pt x="1319685" y="841374"/>
                  </a:lnTo>
                  <a:lnTo>
                    <a:pt x="1322235" y="842962"/>
                  </a:lnTo>
                  <a:lnTo>
                    <a:pt x="1599213" y="1080452"/>
                  </a:lnTo>
                  <a:lnTo>
                    <a:pt x="1601126" y="1082675"/>
                  </a:lnTo>
                  <a:lnTo>
                    <a:pt x="1602720" y="1084262"/>
                  </a:lnTo>
                  <a:lnTo>
                    <a:pt x="1603369" y="1085394"/>
                  </a:lnTo>
                  <a:lnTo>
                    <a:pt x="1603757" y="1085663"/>
                  </a:lnTo>
                  <a:lnTo>
                    <a:pt x="1609153" y="1089153"/>
                  </a:lnTo>
                  <a:lnTo>
                    <a:pt x="1614867" y="1092326"/>
                  </a:lnTo>
                  <a:lnTo>
                    <a:pt x="1621216" y="1095500"/>
                  </a:lnTo>
                  <a:lnTo>
                    <a:pt x="1627882" y="1098673"/>
                  </a:lnTo>
                  <a:lnTo>
                    <a:pt x="1634865" y="1101529"/>
                  </a:lnTo>
                  <a:lnTo>
                    <a:pt x="1642484" y="1104385"/>
                  </a:lnTo>
                  <a:lnTo>
                    <a:pt x="1650737" y="1106289"/>
                  </a:lnTo>
                  <a:lnTo>
                    <a:pt x="1658673" y="1107875"/>
                  </a:lnTo>
                  <a:lnTo>
                    <a:pt x="1667243" y="1109462"/>
                  </a:lnTo>
                  <a:lnTo>
                    <a:pt x="1676131" y="1109779"/>
                  </a:lnTo>
                  <a:lnTo>
                    <a:pt x="1680893" y="1109462"/>
                  </a:lnTo>
                  <a:lnTo>
                    <a:pt x="1685654" y="1109145"/>
                  </a:lnTo>
                  <a:lnTo>
                    <a:pt x="1690733" y="1108510"/>
                  </a:lnTo>
                  <a:lnTo>
                    <a:pt x="1695494" y="1107241"/>
                  </a:lnTo>
                  <a:lnTo>
                    <a:pt x="1700256" y="1105971"/>
                  </a:lnTo>
                  <a:lnTo>
                    <a:pt x="1705017" y="1104702"/>
                  </a:lnTo>
                  <a:lnTo>
                    <a:pt x="1709461" y="1102798"/>
                  </a:lnTo>
                  <a:lnTo>
                    <a:pt x="1713905" y="1100577"/>
                  </a:lnTo>
                  <a:lnTo>
                    <a:pt x="1718349" y="1098356"/>
                  </a:lnTo>
                  <a:lnTo>
                    <a:pt x="1722158" y="1095817"/>
                  </a:lnTo>
                  <a:lnTo>
                    <a:pt x="1725015" y="1092961"/>
                  </a:lnTo>
                  <a:lnTo>
                    <a:pt x="1726920" y="1090740"/>
                  </a:lnTo>
                  <a:lnTo>
                    <a:pt x="1728824" y="1088201"/>
                  </a:lnTo>
                  <a:lnTo>
                    <a:pt x="1729777" y="1085980"/>
                  </a:lnTo>
                  <a:lnTo>
                    <a:pt x="1730411" y="1083759"/>
                  </a:lnTo>
                  <a:lnTo>
                    <a:pt x="1730729" y="1081220"/>
                  </a:lnTo>
                  <a:lnTo>
                    <a:pt x="1731046" y="1078681"/>
                  </a:lnTo>
                  <a:lnTo>
                    <a:pt x="1731364" y="1075508"/>
                  </a:lnTo>
                  <a:lnTo>
                    <a:pt x="1731046" y="1072652"/>
                  </a:lnTo>
                  <a:lnTo>
                    <a:pt x="1730729" y="1069796"/>
                  </a:lnTo>
                  <a:lnTo>
                    <a:pt x="1729459" y="1063450"/>
                  </a:lnTo>
                  <a:lnTo>
                    <a:pt x="1727237" y="1056468"/>
                  </a:lnTo>
                  <a:lnTo>
                    <a:pt x="1724380" y="1049487"/>
                  </a:lnTo>
                  <a:lnTo>
                    <a:pt x="1721523" y="1042506"/>
                  </a:lnTo>
                  <a:lnTo>
                    <a:pt x="1717397" y="1035525"/>
                  </a:lnTo>
                  <a:lnTo>
                    <a:pt x="1713270" y="1028226"/>
                  </a:lnTo>
                  <a:lnTo>
                    <a:pt x="1708826" y="1021245"/>
                  </a:lnTo>
                  <a:lnTo>
                    <a:pt x="1704065" y="1014581"/>
                  </a:lnTo>
                  <a:lnTo>
                    <a:pt x="1699303" y="1008235"/>
                  </a:lnTo>
                  <a:lnTo>
                    <a:pt x="1694542" y="1001888"/>
                  </a:lnTo>
                  <a:lnTo>
                    <a:pt x="1685337" y="990781"/>
                  </a:lnTo>
                  <a:lnTo>
                    <a:pt x="1677083" y="982213"/>
                  </a:lnTo>
                  <a:lnTo>
                    <a:pt x="1675496" y="980309"/>
                  </a:lnTo>
                  <a:lnTo>
                    <a:pt x="1674227" y="978406"/>
                  </a:lnTo>
                  <a:lnTo>
                    <a:pt x="1672005" y="974598"/>
                  </a:lnTo>
                  <a:lnTo>
                    <a:pt x="1671927" y="974324"/>
                  </a:lnTo>
                  <a:lnTo>
                    <a:pt x="1444336" y="780150"/>
                  </a:lnTo>
                  <a:lnTo>
                    <a:pt x="1442107" y="778243"/>
                  </a:lnTo>
                  <a:lnTo>
                    <a:pt x="1440514" y="776336"/>
                  </a:lnTo>
                  <a:lnTo>
                    <a:pt x="1439240" y="774429"/>
                  </a:lnTo>
                  <a:lnTo>
                    <a:pt x="1437966" y="771886"/>
                  </a:lnTo>
                  <a:lnTo>
                    <a:pt x="1436692" y="769978"/>
                  </a:lnTo>
                  <a:lnTo>
                    <a:pt x="1436055" y="767753"/>
                  </a:lnTo>
                  <a:lnTo>
                    <a:pt x="1435418" y="764892"/>
                  </a:lnTo>
                  <a:lnTo>
                    <a:pt x="1435100" y="762667"/>
                  </a:lnTo>
                  <a:lnTo>
                    <a:pt x="1435100" y="760442"/>
                  </a:lnTo>
                  <a:lnTo>
                    <a:pt x="1435418" y="757581"/>
                  </a:lnTo>
                  <a:lnTo>
                    <a:pt x="1435737" y="755356"/>
                  </a:lnTo>
                  <a:lnTo>
                    <a:pt x="1436374" y="752813"/>
                  </a:lnTo>
                  <a:lnTo>
                    <a:pt x="1437329" y="750588"/>
                  </a:lnTo>
                  <a:lnTo>
                    <a:pt x="1438603" y="748363"/>
                  </a:lnTo>
                  <a:lnTo>
                    <a:pt x="1439877" y="745820"/>
                  </a:lnTo>
                  <a:lnTo>
                    <a:pt x="1441470" y="743912"/>
                  </a:lnTo>
                  <a:lnTo>
                    <a:pt x="1443062" y="742005"/>
                  </a:lnTo>
                  <a:lnTo>
                    <a:pt x="1445292" y="740098"/>
                  </a:lnTo>
                  <a:lnTo>
                    <a:pt x="1447203" y="738826"/>
                  </a:lnTo>
                  <a:lnTo>
                    <a:pt x="1449114" y="737555"/>
                  </a:lnTo>
                  <a:lnTo>
                    <a:pt x="1451662" y="736601"/>
                  </a:lnTo>
                  <a:lnTo>
                    <a:pt x="1453891" y="735966"/>
                  </a:lnTo>
                  <a:lnTo>
                    <a:pt x="1456120" y="735330"/>
                  </a:lnTo>
                  <a:lnTo>
                    <a:pt x="1458987" y="735012"/>
                  </a:lnTo>
                  <a:lnTo>
                    <a:pt x="1461216" y="735012"/>
                  </a:lnTo>
                  <a:lnTo>
                    <a:pt x="1464083" y="735330"/>
                  </a:lnTo>
                  <a:lnTo>
                    <a:pt x="1466312" y="735648"/>
                  </a:lnTo>
                  <a:lnTo>
                    <a:pt x="1468542" y="736283"/>
                  </a:lnTo>
                  <a:lnTo>
                    <a:pt x="1471089" y="736919"/>
                  </a:lnTo>
                  <a:lnTo>
                    <a:pt x="1473319" y="738191"/>
                  </a:lnTo>
                  <a:lnTo>
                    <a:pt x="1475548" y="739462"/>
                  </a:lnTo>
                  <a:lnTo>
                    <a:pt x="1477778" y="741369"/>
                  </a:lnTo>
                  <a:lnTo>
                    <a:pt x="1720261" y="947946"/>
                  </a:lnTo>
                  <a:lnTo>
                    <a:pt x="1725967" y="950798"/>
                  </a:lnTo>
                  <a:lnTo>
                    <a:pt x="1748505" y="962222"/>
                  </a:lnTo>
                  <a:lnTo>
                    <a:pt x="1760250" y="967934"/>
                  </a:lnTo>
                  <a:lnTo>
                    <a:pt x="1771043" y="972694"/>
                  </a:lnTo>
                  <a:lnTo>
                    <a:pt x="1782153" y="976819"/>
                  </a:lnTo>
                  <a:lnTo>
                    <a:pt x="1787549" y="978723"/>
                  </a:lnTo>
                  <a:lnTo>
                    <a:pt x="1792628" y="980309"/>
                  </a:lnTo>
                  <a:lnTo>
                    <a:pt x="1797389" y="981579"/>
                  </a:lnTo>
                  <a:lnTo>
                    <a:pt x="1802468" y="982531"/>
                  </a:lnTo>
                  <a:lnTo>
                    <a:pt x="1806912" y="982848"/>
                  </a:lnTo>
                  <a:lnTo>
                    <a:pt x="1811673" y="983165"/>
                  </a:lnTo>
                  <a:lnTo>
                    <a:pt x="1814848" y="983165"/>
                  </a:lnTo>
                  <a:lnTo>
                    <a:pt x="1818974" y="982531"/>
                  </a:lnTo>
                  <a:lnTo>
                    <a:pt x="1820879" y="981896"/>
                  </a:lnTo>
                  <a:lnTo>
                    <a:pt x="1823101" y="981261"/>
                  </a:lnTo>
                  <a:lnTo>
                    <a:pt x="1825640" y="979992"/>
                  </a:lnTo>
                  <a:lnTo>
                    <a:pt x="1827862" y="977771"/>
                  </a:lnTo>
                  <a:lnTo>
                    <a:pt x="1829767" y="975867"/>
                  </a:lnTo>
                  <a:lnTo>
                    <a:pt x="1832306" y="973328"/>
                  </a:lnTo>
                  <a:lnTo>
                    <a:pt x="1834528" y="969838"/>
                  </a:lnTo>
                  <a:lnTo>
                    <a:pt x="1836433" y="965395"/>
                  </a:lnTo>
                  <a:lnTo>
                    <a:pt x="1838972" y="960953"/>
                  </a:lnTo>
                  <a:lnTo>
                    <a:pt x="1840559" y="955558"/>
                  </a:lnTo>
                  <a:lnTo>
                    <a:pt x="1842464" y="948894"/>
                  </a:lnTo>
                  <a:lnTo>
                    <a:pt x="1844369" y="941596"/>
                  </a:lnTo>
                  <a:lnTo>
                    <a:pt x="1845321" y="935884"/>
                  </a:lnTo>
                  <a:lnTo>
                    <a:pt x="1845638" y="929854"/>
                  </a:lnTo>
                  <a:lnTo>
                    <a:pt x="1845321" y="924143"/>
                  </a:lnTo>
                  <a:lnTo>
                    <a:pt x="1844686" y="918113"/>
                  </a:lnTo>
                  <a:lnTo>
                    <a:pt x="1843099" y="912401"/>
                  </a:lnTo>
                  <a:lnTo>
                    <a:pt x="1841194" y="906689"/>
                  </a:lnTo>
                  <a:lnTo>
                    <a:pt x="1839290" y="901295"/>
                  </a:lnTo>
                  <a:lnTo>
                    <a:pt x="1836433" y="895900"/>
                  </a:lnTo>
                  <a:lnTo>
                    <a:pt x="1833576" y="890188"/>
                  </a:lnTo>
                  <a:lnTo>
                    <a:pt x="1830719" y="884794"/>
                  </a:lnTo>
                  <a:lnTo>
                    <a:pt x="1823101" y="874005"/>
                  </a:lnTo>
                  <a:lnTo>
                    <a:pt x="1815483" y="863216"/>
                  </a:lnTo>
                  <a:lnTo>
                    <a:pt x="1807864" y="852744"/>
                  </a:lnTo>
                  <a:lnTo>
                    <a:pt x="1798976" y="841320"/>
                  </a:lnTo>
                  <a:lnTo>
                    <a:pt x="1794850" y="835608"/>
                  </a:lnTo>
                  <a:lnTo>
                    <a:pt x="1791041" y="829896"/>
                  </a:lnTo>
                  <a:lnTo>
                    <a:pt x="1783105" y="817520"/>
                  </a:lnTo>
                  <a:lnTo>
                    <a:pt x="1775487" y="804510"/>
                  </a:lnTo>
                  <a:lnTo>
                    <a:pt x="1772927" y="799925"/>
                  </a:lnTo>
                  <a:lnTo>
                    <a:pt x="1762353" y="789648"/>
                  </a:lnTo>
                  <a:lnTo>
                    <a:pt x="1738534" y="767435"/>
                  </a:lnTo>
                  <a:lnTo>
                    <a:pt x="1711856" y="742048"/>
                  </a:lnTo>
                  <a:lnTo>
                    <a:pt x="1682955" y="714758"/>
                  </a:lnTo>
                  <a:lnTo>
                    <a:pt x="1652148" y="686833"/>
                  </a:lnTo>
                  <a:lnTo>
                    <a:pt x="1620389" y="659225"/>
                  </a:lnTo>
                  <a:lnTo>
                    <a:pt x="1588630" y="631935"/>
                  </a:lnTo>
                  <a:lnTo>
                    <a:pt x="1573385" y="619242"/>
                  </a:lnTo>
                  <a:lnTo>
                    <a:pt x="1557823" y="606866"/>
                  </a:lnTo>
                  <a:lnTo>
                    <a:pt x="1542896" y="595125"/>
                  </a:lnTo>
                  <a:lnTo>
                    <a:pt x="1528605" y="584018"/>
                  </a:lnTo>
                  <a:lnTo>
                    <a:pt x="1514948" y="574181"/>
                  </a:lnTo>
                  <a:lnTo>
                    <a:pt x="1501609" y="564661"/>
                  </a:lnTo>
                  <a:lnTo>
                    <a:pt x="1489223" y="557045"/>
                  </a:lnTo>
                  <a:lnTo>
                    <a:pt x="1477790" y="550064"/>
                  </a:lnTo>
                  <a:lnTo>
                    <a:pt x="1466992" y="544669"/>
                  </a:lnTo>
                  <a:lnTo>
                    <a:pt x="1462228" y="542448"/>
                  </a:lnTo>
                  <a:lnTo>
                    <a:pt x="1457781" y="540544"/>
                  </a:lnTo>
                  <a:lnTo>
                    <a:pt x="1453335" y="538957"/>
                  </a:lnTo>
                  <a:lnTo>
                    <a:pt x="1449206" y="538005"/>
                  </a:lnTo>
                  <a:lnTo>
                    <a:pt x="1445713" y="537371"/>
                  </a:lnTo>
                  <a:lnTo>
                    <a:pt x="1442219" y="537371"/>
                  </a:lnTo>
                  <a:lnTo>
                    <a:pt x="1429516" y="537053"/>
                  </a:lnTo>
                  <a:lnTo>
                    <a:pt x="1417129" y="536101"/>
                  </a:lnTo>
                  <a:lnTo>
                    <a:pt x="1393310" y="533563"/>
                  </a:lnTo>
                  <a:lnTo>
                    <a:pt x="1381559" y="532928"/>
                  </a:lnTo>
                  <a:lnTo>
                    <a:pt x="1369808" y="532611"/>
                  </a:lnTo>
                  <a:lnTo>
                    <a:pt x="1363774" y="532928"/>
                  </a:lnTo>
                  <a:lnTo>
                    <a:pt x="1357740" y="533245"/>
                  </a:lnTo>
                  <a:lnTo>
                    <a:pt x="1351705" y="533880"/>
                  </a:lnTo>
                  <a:lnTo>
                    <a:pt x="1345671" y="535149"/>
                  </a:lnTo>
                  <a:lnTo>
                    <a:pt x="1339637" y="536419"/>
                  </a:lnTo>
                  <a:lnTo>
                    <a:pt x="1333920" y="538323"/>
                  </a:lnTo>
                  <a:lnTo>
                    <a:pt x="1327568" y="540227"/>
                  </a:lnTo>
                  <a:lnTo>
                    <a:pt x="1321534" y="543083"/>
                  </a:lnTo>
                  <a:lnTo>
                    <a:pt x="1315182" y="546256"/>
                  </a:lnTo>
                  <a:lnTo>
                    <a:pt x="1308830" y="549746"/>
                  </a:lnTo>
                  <a:lnTo>
                    <a:pt x="1302161" y="553872"/>
                  </a:lnTo>
                  <a:lnTo>
                    <a:pt x="1295491" y="558949"/>
                  </a:lnTo>
                  <a:lnTo>
                    <a:pt x="1288822" y="564344"/>
                  </a:lnTo>
                  <a:lnTo>
                    <a:pt x="1281517" y="570373"/>
                  </a:lnTo>
                  <a:lnTo>
                    <a:pt x="1274530" y="577037"/>
                  </a:lnTo>
                  <a:lnTo>
                    <a:pt x="1267225" y="584653"/>
                  </a:lnTo>
                  <a:lnTo>
                    <a:pt x="1259921" y="593221"/>
                  </a:lnTo>
                  <a:lnTo>
                    <a:pt x="1252616" y="602106"/>
                  </a:lnTo>
                  <a:lnTo>
                    <a:pt x="1244676" y="612260"/>
                  </a:lnTo>
                  <a:lnTo>
                    <a:pt x="1236737" y="622732"/>
                  </a:lnTo>
                  <a:lnTo>
                    <a:pt x="1232608" y="628444"/>
                  </a:lnTo>
                  <a:lnTo>
                    <a:pt x="1228162" y="633839"/>
                  </a:lnTo>
                  <a:lnTo>
                    <a:pt x="1219269" y="644628"/>
                  </a:lnTo>
                  <a:lnTo>
                    <a:pt x="1209424" y="654783"/>
                  </a:lnTo>
                  <a:lnTo>
                    <a:pt x="1199261" y="664937"/>
                  </a:lnTo>
                  <a:lnTo>
                    <a:pt x="1188145" y="674140"/>
                  </a:lnTo>
                  <a:lnTo>
                    <a:pt x="1177029" y="683342"/>
                  </a:lnTo>
                  <a:lnTo>
                    <a:pt x="1165278" y="691593"/>
                  </a:lnTo>
                  <a:lnTo>
                    <a:pt x="1153845" y="699526"/>
                  </a:lnTo>
                  <a:lnTo>
                    <a:pt x="1141776" y="706508"/>
                  </a:lnTo>
                  <a:lnTo>
                    <a:pt x="1129390" y="713171"/>
                  </a:lnTo>
                  <a:lnTo>
                    <a:pt x="1117322" y="718883"/>
                  </a:lnTo>
                  <a:lnTo>
                    <a:pt x="1105253" y="724278"/>
                  </a:lnTo>
                  <a:lnTo>
                    <a:pt x="1093184" y="728403"/>
                  </a:lnTo>
                  <a:lnTo>
                    <a:pt x="1081433" y="731894"/>
                  </a:lnTo>
                  <a:lnTo>
                    <a:pt x="1070318" y="734433"/>
                  </a:lnTo>
                  <a:lnTo>
                    <a:pt x="1064601" y="735385"/>
                  </a:lnTo>
                  <a:lnTo>
                    <a:pt x="1059202" y="736019"/>
                  </a:lnTo>
                  <a:lnTo>
                    <a:pt x="1053803" y="736654"/>
                  </a:lnTo>
                  <a:lnTo>
                    <a:pt x="1048404" y="736971"/>
                  </a:lnTo>
                  <a:lnTo>
                    <a:pt x="1043322" y="736971"/>
                  </a:lnTo>
                  <a:lnTo>
                    <a:pt x="1038558" y="736654"/>
                  </a:lnTo>
                  <a:lnTo>
                    <a:pt x="1033795" y="736019"/>
                  </a:lnTo>
                  <a:lnTo>
                    <a:pt x="1029031" y="735385"/>
                  </a:lnTo>
                  <a:lnTo>
                    <a:pt x="1024267" y="734433"/>
                  </a:lnTo>
                  <a:lnTo>
                    <a:pt x="1020138" y="732846"/>
                  </a:lnTo>
                  <a:lnTo>
                    <a:pt x="1016009" y="731259"/>
                  </a:lnTo>
                  <a:lnTo>
                    <a:pt x="1012198" y="729355"/>
                  </a:lnTo>
                  <a:lnTo>
                    <a:pt x="1008387" y="727134"/>
                  </a:lnTo>
                  <a:lnTo>
                    <a:pt x="1004894" y="724595"/>
                  </a:lnTo>
                  <a:lnTo>
                    <a:pt x="1001718" y="722057"/>
                  </a:lnTo>
                  <a:lnTo>
                    <a:pt x="998542" y="718883"/>
                  </a:lnTo>
                  <a:lnTo>
                    <a:pt x="996001" y="715710"/>
                  </a:lnTo>
                  <a:lnTo>
                    <a:pt x="993778" y="711902"/>
                  </a:lnTo>
                  <a:lnTo>
                    <a:pt x="991237" y="707777"/>
                  </a:lnTo>
                  <a:lnTo>
                    <a:pt x="989331" y="703652"/>
                  </a:lnTo>
                  <a:lnTo>
                    <a:pt x="987744" y="698892"/>
                  </a:lnTo>
                  <a:lnTo>
                    <a:pt x="986473" y="693814"/>
                  </a:lnTo>
                  <a:lnTo>
                    <a:pt x="985203" y="688420"/>
                  </a:lnTo>
                  <a:lnTo>
                    <a:pt x="984568" y="683025"/>
                  </a:lnTo>
                  <a:lnTo>
                    <a:pt x="984250" y="676678"/>
                  </a:lnTo>
                  <a:lnTo>
                    <a:pt x="984250" y="670332"/>
                  </a:lnTo>
                  <a:lnTo>
                    <a:pt x="984250" y="663668"/>
                  </a:lnTo>
                  <a:lnTo>
                    <a:pt x="984885" y="656369"/>
                  </a:lnTo>
                  <a:lnTo>
                    <a:pt x="986156" y="648753"/>
                  </a:lnTo>
                  <a:lnTo>
                    <a:pt x="987744" y="641138"/>
                  </a:lnTo>
                  <a:lnTo>
                    <a:pt x="989331" y="632887"/>
                  </a:lnTo>
                  <a:lnTo>
                    <a:pt x="991237" y="624002"/>
                  </a:lnTo>
                  <a:lnTo>
                    <a:pt x="994095" y="615116"/>
                  </a:lnTo>
                  <a:lnTo>
                    <a:pt x="996954" y="605914"/>
                  </a:lnTo>
                  <a:lnTo>
                    <a:pt x="1002035" y="594173"/>
                  </a:lnTo>
                  <a:lnTo>
                    <a:pt x="1007752" y="580845"/>
                  </a:lnTo>
                  <a:lnTo>
                    <a:pt x="1015692" y="563074"/>
                  </a:lnTo>
                  <a:lnTo>
                    <a:pt x="1025855" y="542131"/>
                  </a:lnTo>
                  <a:lnTo>
                    <a:pt x="1037606" y="518648"/>
                  </a:lnTo>
                  <a:lnTo>
                    <a:pt x="1050627" y="492944"/>
                  </a:lnTo>
                  <a:lnTo>
                    <a:pt x="1057932" y="479934"/>
                  </a:lnTo>
                  <a:lnTo>
                    <a:pt x="1065554" y="466606"/>
                  </a:lnTo>
                  <a:lnTo>
                    <a:pt x="1073176" y="452961"/>
                  </a:lnTo>
                  <a:lnTo>
                    <a:pt x="1081433" y="439316"/>
                  </a:lnTo>
                  <a:lnTo>
                    <a:pt x="1090326" y="425988"/>
                  </a:lnTo>
                  <a:lnTo>
                    <a:pt x="1098901" y="412660"/>
                  </a:lnTo>
                  <a:lnTo>
                    <a:pt x="1107794" y="399015"/>
                  </a:lnTo>
                  <a:lnTo>
                    <a:pt x="1117322" y="386321"/>
                  </a:lnTo>
                  <a:lnTo>
                    <a:pt x="1126532" y="374263"/>
                  </a:lnTo>
                  <a:lnTo>
                    <a:pt x="1136695" y="362522"/>
                  </a:lnTo>
                  <a:lnTo>
                    <a:pt x="1146223" y="351098"/>
                  </a:lnTo>
                  <a:lnTo>
                    <a:pt x="1156703" y="340626"/>
                  </a:lnTo>
                  <a:lnTo>
                    <a:pt x="1166866" y="331106"/>
                  </a:lnTo>
                  <a:lnTo>
                    <a:pt x="1177029" y="322538"/>
                  </a:lnTo>
                  <a:lnTo>
                    <a:pt x="1182428" y="318095"/>
                  </a:lnTo>
                  <a:lnTo>
                    <a:pt x="1187827" y="314287"/>
                  </a:lnTo>
                  <a:lnTo>
                    <a:pt x="1193226" y="311114"/>
                  </a:lnTo>
                  <a:lnTo>
                    <a:pt x="1197990" y="307624"/>
                  </a:lnTo>
                  <a:lnTo>
                    <a:pt x="1203389" y="304768"/>
                  </a:lnTo>
                  <a:lnTo>
                    <a:pt x="1208788" y="301912"/>
                  </a:lnTo>
                  <a:lnTo>
                    <a:pt x="1214187" y="299690"/>
                  </a:lnTo>
                  <a:lnTo>
                    <a:pt x="1219587" y="297786"/>
                  </a:lnTo>
                  <a:lnTo>
                    <a:pt x="1233878" y="293026"/>
                  </a:lnTo>
                  <a:lnTo>
                    <a:pt x="1248805" y="288584"/>
                  </a:lnTo>
                  <a:lnTo>
                    <a:pt x="1264367" y="284458"/>
                  </a:lnTo>
                  <a:lnTo>
                    <a:pt x="1279929" y="280651"/>
                  </a:lnTo>
                  <a:lnTo>
                    <a:pt x="1296126" y="276843"/>
                  </a:lnTo>
                  <a:lnTo>
                    <a:pt x="1312324" y="273352"/>
                  </a:lnTo>
                  <a:lnTo>
                    <a:pt x="1329156" y="270179"/>
                  </a:lnTo>
                  <a:lnTo>
                    <a:pt x="1345989" y="267323"/>
                  </a:lnTo>
                  <a:lnTo>
                    <a:pt x="1363456" y="264784"/>
                  </a:lnTo>
                  <a:lnTo>
                    <a:pt x="1380606" y="261928"/>
                  </a:lnTo>
                  <a:lnTo>
                    <a:pt x="1398391" y="259707"/>
                  </a:lnTo>
                  <a:lnTo>
                    <a:pt x="1402962" y="259030"/>
                  </a:lnTo>
                  <a:lnTo>
                    <a:pt x="1213954" y="208886"/>
                  </a:lnTo>
                  <a:close/>
                  <a:moveTo>
                    <a:pt x="1214906" y="157162"/>
                  </a:moveTo>
                  <a:lnTo>
                    <a:pt x="1219033" y="157479"/>
                  </a:lnTo>
                  <a:lnTo>
                    <a:pt x="1222842" y="158114"/>
                  </a:lnTo>
                  <a:lnTo>
                    <a:pt x="1555169" y="246562"/>
                  </a:lnTo>
                  <a:lnTo>
                    <a:pt x="1581643" y="245744"/>
                  </a:lnTo>
                  <a:lnTo>
                    <a:pt x="1610544" y="244792"/>
                  </a:lnTo>
                  <a:lnTo>
                    <a:pt x="1637221" y="244475"/>
                  </a:lnTo>
                  <a:lnTo>
                    <a:pt x="1661041" y="244792"/>
                  </a:lnTo>
                  <a:lnTo>
                    <a:pt x="1682002" y="245744"/>
                  </a:lnTo>
                  <a:lnTo>
                    <a:pt x="1698835" y="246379"/>
                  </a:lnTo>
                  <a:lnTo>
                    <a:pt x="1713126" y="247648"/>
                  </a:lnTo>
                  <a:lnTo>
                    <a:pt x="1727418" y="249552"/>
                  </a:lnTo>
                  <a:lnTo>
                    <a:pt x="1740757" y="252091"/>
                  </a:lnTo>
                  <a:lnTo>
                    <a:pt x="1754096" y="254947"/>
                  </a:lnTo>
                  <a:lnTo>
                    <a:pt x="1766799" y="258755"/>
                  </a:lnTo>
                  <a:lnTo>
                    <a:pt x="1779503" y="262563"/>
                  </a:lnTo>
                  <a:lnTo>
                    <a:pt x="1791572" y="267323"/>
                  </a:lnTo>
                  <a:lnTo>
                    <a:pt x="1803323" y="272400"/>
                  </a:lnTo>
                  <a:lnTo>
                    <a:pt x="1814756" y="277795"/>
                  </a:lnTo>
                  <a:lnTo>
                    <a:pt x="1826189" y="283506"/>
                  </a:lnTo>
                  <a:lnTo>
                    <a:pt x="1836988" y="289853"/>
                  </a:lnTo>
                  <a:lnTo>
                    <a:pt x="1847468" y="296834"/>
                  </a:lnTo>
                  <a:lnTo>
                    <a:pt x="1857631" y="303816"/>
                  </a:lnTo>
                  <a:lnTo>
                    <a:pt x="1867477" y="311114"/>
                  </a:lnTo>
                  <a:lnTo>
                    <a:pt x="1877322" y="318730"/>
                  </a:lnTo>
                  <a:lnTo>
                    <a:pt x="1886532" y="326981"/>
                  </a:lnTo>
                  <a:lnTo>
                    <a:pt x="1895742" y="335549"/>
                  </a:lnTo>
                  <a:lnTo>
                    <a:pt x="1904317" y="344117"/>
                  </a:lnTo>
                  <a:lnTo>
                    <a:pt x="1912575" y="352684"/>
                  </a:lnTo>
                  <a:lnTo>
                    <a:pt x="1921150" y="362204"/>
                  </a:lnTo>
                  <a:lnTo>
                    <a:pt x="1928772" y="371407"/>
                  </a:lnTo>
                  <a:lnTo>
                    <a:pt x="1936394" y="380927"/>
                  </a:lnTo>
                  <a:lnTo>
                    <a:pt x="1943699" y="390764"/>
                  </a:lnTo>
                  <a:lnTo>
                    <a:pt x="1951003" y="400601"/>
                  </a:lnTo>
                  <a:lnTo>
                    <a:pt x="1957673" y="410439"/>
                  </a:lnTo>
                  <a:lnTo>
                    <a:pt x="1964342" y="420910"/>
                  </a:lnTo>
                  <a:lnTo>
                    <a:pt x="1970694" y="431065"/>
                  </a:lnTo>
                  <a:lnTo>
                    <a:pt x="1976729" y="441537"/>
                  </a:lnTo>
                  <a:lnTo>
                    <a:pt x="1982445" y="452009"/>
                  </a:lnTo>
                  <a:lnTo>
                    <a:pt x="1988162" y="462163"/>
                  </a:lnTo>
                  <a:lnTo>
                    <a:pt x="1993561" y="472635"/>
                  </a:lnTo>
                  <a:lnTo>
                    <a:pt x="1998643" y="483424"/>
                  </a:lnTo>
                  <a:lnTo>
                    <a:pt x="2008170" y="504051"/>
                  </a:lnTo>
                  <a:lnTo>
                    <a:pt x="2017063" y="524677"/>
                  </a:lnTo>
                  <a:lnTo>
                    <a:pt x="2025003" y="544986"/>
                  </a:lnTo>
                  <a:lnTo>
                    <a:pt x="2031990" y="564661"/>
                  </a:lnTo>
                  <a:lnTo>
                    <a:pt x="2038342" y="584018"/>
                  </a:lnTo>
                  <a:lnTo>
                    <a:pt x="2044058" y="602106"/>
                  </a:lnTo>
                  <a:lnTo>
                    <a:pt x="2048505" y="619559"/>
                  </a:lnTo>
                  <a:lnTo>
                    <a:pt x="2052951" y="635426"/>
                  </a:lnTo>
                  <a:lnTo>
                    <a:pt x="2056762" y="650023"/>
                  </a:lnTo>
                  <a:lnTo>
                    <a:pt x="2059620" y="663668"/>
                  </a:lnTo>
                  <a:lnTo>
                    <a:pt x="2064067" y="685246"/>
                  </a:lnTo>
                  <a:lnTo>
                    <a:pt x="2066290" y="699209"/>
                  </a:lnTo>
                  <a:lnTo>
                    <a:pt x="2066925" y="703969"/>
                  </a:lnTo>
                  <a:lnTo>
                    <a:pt x="1845974" y="818319"/>
                  </a:lnTo>
                  <a:lnTo>
                    <a:pt x="1848495" y="821646"/>
                  </a:lnTo>
                  <a:lnTo>
                    <a:pt x="1858018" y="834339"/>
                  </a:lnTo>
                  <a:lnTo>
                    <a:pt x="1862462" y="841003"/>
                  </a:lnTo>
                  <a:lnTo>
                    <a:pt x="1867541" y="847667"/>
                  </a:lnTo>
                  <a:lnTo>
                    <a:pt x="1872303" y="854965"/>
                  </a:lnTo>
                  <a:lnTo>
                    <a:pt x="1877064" y="862264"/>
                  </a:lnTo>
                  <a:lnTo>
                    <a:pt x="1880873" y="870514"/>
                  </a:lnTo>
                  <a:lnTo>
                    <a:pt x="1885000" y="878447"/>
                  </a:lnTo>
                  <a:lnTo>
                    <a:pt x="1888174" y="886698"/>
                  </a:lnTo>
                  <a:lnTo>
                    <a:pt x="1891348" y="894948"/>
                  </a:lnTo>
                  <a:lnTo>
                    <a:pt x="1893888" y="904151"/>
                  </a:lnTo>
                  <a:lnTo>
                    <a:pt x="1895792" y="913036"/>
                  </a:lnTo>
                  <a:lnTo>
                    <a:pt x="1896427" y="917796"/>
                  </a:lnTo>
                  <a:lnTo>
                    <a:pt x="1896745" y="922556"/>
                  </a:lnTo>
                  <a:lnTo>
                    <a:pt x="1897062" y="927316"/>
                  </a:lnTo>
                  <a:lnTo>
                    <a:pt x="1897062" y="932076"/>
                  </a:lnTo>
                  <a:lnTo>
                    <a:pt x="1896745" y="937153"/>
                  </a:lnTo>
                  <a:lnTo>
                    <a:pt x="1896427" y="942230"/>
                  </a:lnTo>
                  <a:lnTo>
                    <a:pt x="1895475" y="946990"/>
                  </a:lnTo>
                  <a:lnTo>
                    <a:pt x="1894523" y="952067"/>
                  </a:lnTo>
                  <a:lnTo>
                    <a:pt x="1892935" y="958414"/>
                  </a:lnTo>
                  <a:lnTo>
                    <a:pt x="1891666" y="964443"/>
                  </a:lnTo>
                  <a:lnTo>
                    <a:pt x="1890079" y="969838"/>
                  </a:lnTo>
                  <a:lnTo>
                    <a:pt x="1887857" y="975232"/>
                  </a:lnTo>
                  <a:lnTo>
                    <a:pt x="1886269" y="980309"/>
                  </a:lnTo>
                  <a:lnTo>
                    <a:pt x="1884047" y="985069"/>
                  </a:lnTo>
                  <a:lnTo>
                    <a:pt x="1881825" y="989512"/>
                  </a:lnTo>
                  <a:lnTo>
                    <a:pt x="1879603" y="993955"/>
                  </a:lnTo>
                  <a:lnTo>
                    <a:pt x="1877381" y="997762"/>
                  </a:lnTo>
                  <a:lnTo>
                    <a:pt x="1874842" y="1001570"/>
                  </a:lnTo>
                  <a:lnTo>
                    <a:pt x="1872620" y="1004744"/>
                  </a:lnTo>
                  <a:lnTo>
                    <a:pt x="1870081" y="1008235"/>
                  </a:lnTo>
                  <a:lnTo>
                    <a:pt x="1867224" y="1011091"/>
                  </a:lnTo>
                  <a:lnTo>
                    <a:pt x="1864684" y="1013947"/>
                  </a:lnTo>
                  <a:lnTo>
                    <a:pt x="1858971" y="1019024"/>
                  </a:lnTo>
                  <a:lnTo>
                    <a:pt x="1852939" y="1022832"/>
                  </a:lnTo>
                  <a:lnTo>
                    <a:pt x="1847226" y="1026640"/>
                  </a:lnTo>
                  <a:lnTo>
                    <a:pt x="1841194" y="1029178"/>
                  </a:lnTo>
                  <a:lnTo>
                    <a:pt x="1834846" y="1031400"/>
                  </a:lnTo>
                  <a:lnTo>
                    <a:pt x="1828815" y="1032986"/>
                  </a:lnTo>
                  <a:lnTo>
                    <a:pt x="1822783" y="1033938"/>
                  </a:lnTo>
                  <a:lnTo>
                    <a:pt x="1817070" y="1034255"/>
                  </a:lnTo>
                  <a:lnTo>
                    <a:pt x="1811673" y="1034573"/>
                  </a:lnTo>
                  <a:lnTo>
                    <a:pt x="1806595" y="1034255"/>
                  </a:lnTo>
                  <a:lnTo>
                    <a:pt x="1801516" y="1033938"/>
                  </a:lnTo>
                  <a:lnTo>
                    <a:pt x="1796119" y="1033303"/>
                  </a:lnTo>
                  <a:lnTo>
                    <a:pt x="1791041" y="1032669"/>
                  </a:lnTo>
                  <a:lnTo>
                    <a:pt x="1781200" y="1030130"/>
                  </a:lnTo>
                  <a:lnTo>
                    <a:pt x="1770725" y="1027274"/>
                  </a:lnTo>
                  <a:lnTo>
                    <a:pt x="1773899" y="1034890"/>
                  </a:lnTo>
                  <a:lnTo>
                    <a:pt x="1776756" y="1042506"/>
                  </a:lnTo>
                  <a:lnTo>
                    <a:pt x="1778661" y="1050757"/>
                  </a:lnTo>
                  <a:lnTo>
                    <a:pt x="1780883" y="1058372"/>
                  </a:lnTo>
                  <a:lnTo>
                    <a:pt x="1781835" y="1066306"/>
                  </a:lnTo>
                  <a:lnTo>
                    <a:pt x="1782470" y="1074239"/>
                  </a:lnTo>
                  <a:lnTo>
                    <a:pt x="1782470" y="1081855"/>
                  </a:lnTo>
                  <a:lnTo>
                    <a:pt x="1781518" y="1090105"/>
                  </a:lnTo>
                  <a:lnTo>
                    <a:pt x="1780248" y="1096769"/>
                  </a:lnTo>
                  <a:lnTo>
                    <a:pt x="1779296" y="1099942"/>
                  </a:lnTo>
                  <a:lnTo>
                    <a:pt x="1777709" y="1103750"/>
                  </a:lnTo>
                  <a:lnTo>
                    <a:pt x="1776439" y="1107241"/>
                  </a:lnTo>
                  <a:lnTo>
                    <a:pt x="1774534" y="1111049"/>
                  </a:lnTo>
                  <a:lnTo>
                    <a:pt x="1772312" y="1115174"/>
                  </a:lnTo>
                  <a:lnTo>
                    <a:pt x="1770090" y="1118665"/>
                  </a:lnTo>
                  <a:lnTo>
                    <a:pt x="1767551" y="1122473"/>
                  </a:lnTo>
                  <a:lnTo>
                    <a:pt x="1764059" y="1125963"/>
                  </a:lnTo>
                  <a:lnTo>
                    <a:pt x="1760885" y="1129771"/>
                  </a:lnTo>
                  <a:lnTo>
                    <a:pt x="1756758" y="1133262"/>
                  </a:lnTo>
                  <a:lnTo>
                    <a:pt x="1752632" y="1137070"/>
                  </a:lnTo>
                  <a:lnTo>
                    <a:pt x="1747870" y="1140560"/>
                  </a:lnTo>
                  <a:lnTo>
                    <a:pt x="1742791" y="1143416"/>
                  </a:lnTo>
                  <a:lnTo>
                    <a:pt x="1737077" y="1146907"/>
                  </a:lnTo>
                  <a:lnTo>
                    <a:pt x="1729777" y="1150080"/>
                  </a:lnTo>
                  <a:lnTo>
                    <a:pt x="1722476" y="1152619"/>
                  </a:lnTo>
                  <a:lnTo>
                    <a:pt x="1714857" y="1155475"/>
                  </a:lnTo>
                  <a:lnTo>
                    <a:pt x="1707239" y="1157379"/>
                  </a:lnTo>
                  <a:lnTo>
                    <a:pt x="1699621" y="1158965"/>
                  </a:lnTo>
                  <a:lnTo>
                    <a:pt x="1691685" y="1160235"/>
                  </a:lnTo>
                  <a:lnTo>
                    <a:pt x="1683749" y="1160869"/>
                  </a:lnTo>
                  <a:lnTo>
                    <a:pt x="1676131" y="1161186"/>
                  </a:lnTo>
                  <a:lnTo>
                    <a:pt x="1667878" y="1160869"/>
                  </a:lnTo>
                  <a:lnTo>
                    <a:pt x="1659942" y="1160235"/>
                  </a:lnTo>
                  <a:lnTo>
                    <a:pt x="1652324" y="1158965"/>
                  </a:lnTo>
                  <a:lnTo>
                    <a:pt x="1644706" y="1157696"/>
                  </a:lnTo>
                  <a:lnTo>
                    <a:pt x="1646928" y="1163090"/>
                  </a:lnTo>
                  <a:lnTo>
                    <a:pt x="1648515" y="1168485"/>
                  </a:lnTo>
                  <a:lnTo>
                    <a:pt x="1650419" y="1173880"/>
                  </a:lnTo>
                  <a:lnTo>
                    <a:pt x="1651372" y="1179274"/>
                  </a:lnTo>
                  <a:lnTo>
                    <a:pt x="1652324" y="1184034"/>
                  </a:lnTo>
                  <a:lnTo>
                    <a:pt x="1652959" y="1189429"/>
                  </a:lnTo>
                  <a:lnTo>
                    <a:pt x="1653276" y="1194823"/>
                  </a:lnTo>
                  <a:lnTo>
                    <a:pt x="1653276" y="1199900"/>
                  </a:lnTo>
                  <a:lnTo>
                    <a:pt x="1652641" y="1204978"/>
                  </a:lnTo>
                  <a:lnTo>
                    <a:pt x="1651689" y="1209738"/>
                  </a:lnTo>
                  <a:lnTo>
                    <a:pt x="1650419" y="1214498"/>
                  </a:lnTo>
                  <a:lnTo>
                    <a:pt x="1648515" y="1219257"/>
                  </a:lnTo>
                  <a:lnTo>
                    <a:pt x="1646293" y="1223700"/>
                  </a:lnTo>
                  <a:lnTo>
                    <a:pt x="1643118" y="1228143"/>
                  </a:lnTo>
                  <a:lnTo>
                    <a:pt x="1639944" y="1232585"/>
                  </a:lnTo>
                  <a:lnTo>
                    <a:pt x="1635817" y="1236393"/>
                  </a:lnTo>
                  <a:lnTo>
                    <a:pt x="1632643" y="1239566"/>
                  </a:lnTo>
                  <a:lnTo>
                    <a:pt x="1628834" y="1242422"/>
                  </a:lnTo>
                  <a:lnTo>
                    <a:pt x="1625342" y="1245278"/>
                  </a:lnTo>
                  <a:lnTo>
                    <a:pt x="1621216" y="1247817"/>
                  </a:lnTo>
                  <a:lnTo>
                    <a:pt x="1617089" y="1250356"/>
                  </a:lnTo>
                  <a:lnTo>
                    <a:pt x="1613280" y="1252260"/>
                  </a:lnTo>
                  <a:lnTo>
                    <a:pt x="1609153" y="1254163"/>
                  </a:lnTo>
                  <a:lnTo>
                    <a:pt x="1604709" y="1255750"/>
                  </a:lnTo>
                  <a:lnTo>
                    <a:pt x="1600583" y="1257654"/>
                  </a:lnTo>
                  <a:lnTo>
                    <a:pt x="1596139" y="1258923"/>
                  </a:lnTo>
                  <a:lnTo>
                    <a:pt x="1591377" y="1259875"/>
                  </a:lnTo>
                  <a:lnTo>
                    <a:pt x="1587251" y="1260827"/>
                  </a:lnTo>
                  <a:lnTo>
                    <a:pt x="1582489" y="1261462"/>
                  </a:lnTo>
                  <a:lnTo>
                    <a:pt x="1577411" y="1261779"/>
                  </a:lnTo>
                  <a:lnTo>
                    <a:pt x="1572649" y="1262097"/>
                  </a:lnTo>
                  <a:lnTo>
                    <a:pt x="1567888" y="1262414"/>
                  </a:lnTo>
                  <a:lnTo>
                    <a:pt x="1558047" y="1261779"/>
                  </a:lnTo>
                  <a:lnTo>
                    <a:pt x="1548842" y="1260827"/>
                  </a:lnTo>
                  <a:lnTo>
                    <a:pt x="1539319" y="1259241"/>
                  </a:lnTo>
                  <a:lnTo>
                    <a:pt x="1530113" y="1257337"/>
                  </a:lnTo>
                  <a:lnTo>
                    <a:pt x="1520591" y="1254481"/>
                  </a:lnTo>
                  <a:lnTo>
                    <a:pt x="1512020" y="1251308"/>
                  </a:lnTo>
                  <a:lnTo>
                    <a:pt x="1503449" y="1247817"/>
                  </a:lnTo>
                  <a:lnTo>
                    <a:pt x="1494879" y="1244326"/>
                  </a:lnTo>
                  <a:lnTo>
                    <a:pt x="1495196" y="1249086"/>
                  </a:lnTo>
                  <a:lnTo>
                    <a:pt x="1495196" y="1253846"/>
                  </a:lnTo>
                  <a:lnTo>
                    <a:pt x="1495196" y="1258923"/>
                  </a:lnTo>
                  <a:lnTo>
                    <a:pt x="1494879" y="1264001"/>
                  </a:lnTo>
                  <a:lnTo>
                    <a:pt x="1494244" y="1268443"/>
                  </a:lnTo>
                  <a:lnTo>
                    <a:pt x="1493292" y="1273520"/>
                  </a:lnTo>
                  <a:lnTo>
                    <a:pt x="1492022" y="1278280"/>
                  </a:lnTo>
                  <a:lnTo>
                    <a:pt x="1490752" y="1283040"/>
                  </a:lnTo>
                  <a:lnTo>
                    <a:pt x="1487895" y="1289387"/>
                  </a:lnTo>
                  <a:lnTo>
                    <a:pt x="1484721" y="1295099"/>
                  </a:lnTo>
                  <a:lnTo>
                    <a:pt x="1480912" y="1300493"/>
                  </a:lnTo>
                  <a:lnTo>
                    <a:pt x="1477103" y="1305571"/>
                  </a:lnTo>
                  <a:lnTo>
                    <a:pt x="1472024" y="1310330"/>
                  </a:lnTo>
                  <a:lnTo>
                    <a:pt x="1466945" y="1314456"/>
                  </a:lnTo>
                  <a:lnTo>
                    <a:pt x="1460914" y="1317946"/>
                  </a:lnTo>
                  <a:lnTo>
                    <a:pt x="1454883" y="1321120"/>
                  </a:lnTo>
                  <a:lnTo>
                    <a:pt x="1449486" y="1323024"/>
                  </a:lnTo>
                  <a:lnTo>
                    <a:pt x="1443773" y="1324293"/>
                  </a:lnTo>
                  <a:lnTo>
                    <a:pt x="1438059" y="1325245"/>
                  </a:lnTo>
                  <a:lnTo>
                    <a:pt x="1432028" y="1325562"/>
                  </a:lnTo>
                  <a:lnTo>
                    <a:pt x="1425679" y="1325245"/>
                  </a:lnTo>
                  <a:lnTo>
                    <a:pt x="1418696" y="1324293"/>
                  </a:lnTo>
                  <a:lnTo>
                    <a:pt x="1411395" y="1323024"/>
                  </a:lnTo>
                  <a:lnTo>
                    <a:pt x="1404094" y="1321120"/>
                  </a:lnTo>
                  <a:lnTo>
                    <a:pt x="1396793" y="1318581"/>
                  </a:lnTo>
                  <a:lnTo>
                    <a:pt x="1389175" y="1315725"/>
                  </a:lnTo>
                  <a:lnTo>
                    <a:pt x="1381239" y="1312234"/>
                  </a:lnTo>
                  <a:lnTo>
                    <a:pt x="1372669" y="1308744"/>
                  </a:lnTo>
                  <a:lnTo>
                    <a:pt x="1364733" y="1304619"/>
                  </a:lnTo>
                  <a:lnTo>
                    <a:pt x="1356480" y="1299859"/>
                  </a:lnTo>
                  <a:lnTo>
                    <a:pt x="1347909" y="1295416"/>
                  </a:lnTo>
                  <a:lnTo>
                    <a:pt x="1339338" y="1290656"/>
                  </a:lnTo>
                  <a:lnTo>
                    <a:pt x="1322515" y="1279867"/>
                  </a:lnTo>
                  <a:lnTo>
                    <a:pt x="1313888" y="1274172"/>
                  </a:lnTo>
                  <a:lnTo>
                    <a:pt x="1313614" y="1274446"/>
                  </a:lnTo>
                  <a:lnTo>
                    <a:pt x="1311077" y="1277303"/>
                  </a:lnTo>
                  <a:lnTo>
                    <a:pt x="1307590" y="1280796"/>
                  </a:lnTo>
                  <a:lnTo>
                    <a:pt x="1303151" y="1284923"/>
                  </a:lnTo>
                  <a:lnTo>
                    <a:pt x="1297761" y="1289368"/>
                  </a:lnTo>
                  <a:lnTo>
                    <a:pt x="1291737" y="1293496"/>
                  </a:lnTo>
                  <a:lnTo>
                    <a:pt x="1285079" y="1297623"/>
                  </a:lnTo>
                  <a:lnTo>
                    <a:pt x="1280957" y="1299211"/>
                  </a:lnTo>
                  <a:lnTo>
                    <a:pt x="1277469" y="1301116"/>
                  </a:lnTo>
                  <a:lnTo>
                    <a:pt x="1273348" y="1302703"/>
                  </a:lnTo>
                  <a:lnTo>
                    <a:pt x="1268909" y="1303973"/>
                  </a:lnTo>
                  <a:lnTo>
                    <a:pt x="1264787" y="1305243"/>
                  </a:lnTo>
                  <a:lnTo>
                    <a:pt x="1260348" y="1305878"/>
                  </a:lnTo>
                  <a:lnTo>
                    <a:pt x="1255592" y="1306513"/>
                  </a:lnTo>
                  <a:lnTo>
                    <a:pt x="1251154" y="1306513"/>
                  </a:lnTo>
                  <a:lnTo>
                    <a:pt x="1246081" y="1306513"/>
                  </a:lnTo>
                  <a:lnTo>
                    <a:pt x="1241008" y="1306196"/>
                  </a:lnTo>
                  <a:lnTo>
                    <a:pt x="1235935" y="1305243"/>
                  </a:lnTo>
                  <a:lnTo>
                    <a:pt x="1230545" y="1303973"/>
                  </a:lnTo>
                  <a:lnTo>
                    <a:pt x="1225472" y="1302068"/>
                  </a:lnTo>
                  <a:lnTo>
                    <a:pt x="1220082" y="1299528"/>
                  </a:lnTo>
                  <a:lnTo>
                    <a:pt x="1214692" y="1296671"/>
                  </a:lnTo>
                  <a:lnTo>
                    <a:pt x="1208985" y="1293178"/>
                  </a:lnTo>
                  <a:lnTo>
                    <a:pt x="1201693" y="1287781"/>
                  </a:lnTo>
                  <a:lnTo>
                    <a:pt x="1195352" y="1283018"/>
                  </a:lnTo>
                  <a:lnTo>
                    <a:pt x="1189645" y="1277621"/>
                  </a:lnTo>
                  <a:lnTo>
                    <a:pt x="1184889" y="1272223"/>
                  </a:lnTo>
                  <a:lnTo>
                    <a:pt x="1180767" y="1266508"/>
                  </a:lnTo>
                  <a:lnTo>
                    <a:pt x="1177279" y="1261111"/>
                  </a:lnTo>
                  <a:lnTo>
                    <a:pt x="1174743" y="1255713"/>
                  </a:lnTo>
                  <a:lnTo>
                    <a:pt x="1172523" y="1250633"/>
                  </a:lnTo>
                  <a:lnTo>
                    <a:pt x="1171255" y="1245235"/>
                  </a:lnTo>
                  <a:lnTo>
                    <a:pt x="1170304" y="1239838"/>
                  </a:lnTo>
                  <a:lnTo>
                    <a:pt x="1169987" y="1234758"/>
                  </a:lnTo>
                  <a:lnTo>
                    <a:pt x="1169987" y="1229678"/>
                  </a:lnTo>
                  <a:lnTo>
                    <a:pt x="1170304" y="1224915"/>
                  </a:lnTo>
                  <a:lnTo>
                    <a:pt x="1170938" y="1219835"/>
                  </a:lnTo>
                  <a:lnTo>
                    <a:pt x="1172206" y="1215073"/>
                  </a:lnTo>
                  <a:lnTo>
                    <a:pt x="1173792" y="1210310"/>
                  </a:lnTo>
                  <a:lnTo>
                    <a:pt x="1175377" y="1206183"/>
                  </a:lnTo>
                  <a:lnTo>
                    <a:pt x="1177279" y="1201738"/>
                  </a:lnTo>
                  <a:lnTo>
                    <a:pt x="1179182" y="1197610"/>
                  </a:lnTo>
                  <a:lnTo>
                    <a:pt x="1181401" y="1193800"/>
                  </a:lnTo>
                  <a:lnTo>
                    <a:pt x="1185523" y="1186815"/>
                  </a:lnTo>
                  <a:lnTo>
                    <a:pt x="1188434" y="1183124"/>
                  </a:lnTo>
                  <a:lnTo>
                    <a:pt x="1179671" y="1178640"/>
                  </a:lnTo>
                  <a:lnTo>
                    <a:pt x="1146133" y="1161542"/>
                  </a:lnTo>
                  <a:lnTo>
                    <a:pt x="1139156" y="1169987"/>
                  </a:lnTo>
                  <a:lnTo>
                    <a:pt x="1130294" y="1180465"/>
                  </a:lnTo>
                  <a:lnTo>
                    <a:pt x="1122064" y="1189990"/>
                  </a:lnTo>
                  <a:lnTo>
                    <a:pt x="1113517" y="1198563"/>
                  </a:lnTo>
                  <a:lnTo>
                    <a:pt x="1105921" y="1206183"/>
                  </a:lnTo>
                  <a:lnTo>
                    <a:pt x="1098957" y="1212533"/>
                  </a:lnTo>
                  <a:lnTo>
                    <a:pt x="1092943" y="1217930"/>
                  </a:lnTo>
                  <a:lnTo>
                    <a:pt x="1087562" y="1221740"/>
                  </a:lnTo>
                  <a:lnTo>
                    <a:pt x="1068253" y="1234440"/>
                  </a:lnTo>
                  <a:lnTo>
                    <a:pt x="1058441" y="1240790"/>
                  </a:lnTo>
                  <a:lnTo>
                    <a:pt x="1048629" y="1246505"/>
                  </a:lnTo>
                  <a:lnTo>
                    <a:pt x="1038816" y="1251585"/>
                  </a:lnTo>
                  <a:lnTo>
                    <a:pt x="1033752" y="1253808"/>
                  </a:lnTo>
                  <a:lnTo>
                    <a:pt x="1028371" y="1256030"/>
                  </a:lnTo>
                  <a:lnTo>
                    <a:pt x="1023306" y="1257300"/>
                  </a:lnTo>
                  <a:lnTo>
                    <a:pt x="1018242" y="1258570"/>
                  </a:lnTo>
                  <a:lnTo>
                    <a:pt x="1013494" y="1259523"/>
                  </a:lnTo>
                  <a:lnTo>
                    <a:pt x="1008429" y="1260158"/>
                  </a:lnTo>
                  <a:lnTo>
                    <a:pt x="1003048" y="1260475"/>
                  </a:lnTo>
                  <a:lnTo>
                    <a:pt x="997984" y="1260158"/>
                  </a:lnTo>
                  <a:lnTo>
                    <a:pt x="992603" y="1259523"/>
                  </a:lnTo>
                  <a:lnTo>
                    <a:pt x="987855" y="1258253"/>
                  </a:lnTo>
                  <a:lnTo>
                    <a:pt x="982790" y="1256665"/>
                  </a:lnTo>
                  <a:lnTo>
                    <a:pt x="977409" y="1254443"/>
                  </a:lnTo>
                  <a:lnTo>
                    <a:pt x="972345" y="1251585"/>
                  </a:lnTo>
                  <a:lnTo>
                    <a:pt x="966964" y="1248093"/>
                  </a:lnTo>
                  <a:lnTo>
                    <a:pt x="961899" y="1244283"/>
                  </a:lnTo>
                  <a:lnTo>
                    <a:pt x="956835" y="1239520"/>
                  </a:lnTo>
                  <a:lnTo>
                    <a:pt x="951454" y="1234123"/>
                  </a:lnTo>
                  <a:lnTo>
                    <a:pt x="946389" y="1228090"/>
                  </a:lnTo>
                  <a:lnTo>
                    <a:pt x="941008" y="1221105"/>
                  </a:lnTo>
                  <a:lnTo>
                    <a:pt x="935943" y="1213485"/>
                  </a:lnTo>
                  <a:lnTo>
                    <a:pt x="930879" y="1205230"/>
                  </a:lnTo>
                  <a:lnTo>
                    <a:pt x="925498" y="1196023"/>
                  </a:lnTo>
                  <a:lnTo>
                    <a:pt x="923915" y="1192530"/>
                  </a:lnTo>
                  <a:lnTo>
                    <a:pt x="922333" y="1188720"/>
                  </a:lnTo>
                  <a:lnTo>
                    <a:pt x="921700" y="1184593"/>
                  </a:lnTo>
                  <a:lnTo>
                    <a:pt x="921067" y="1180783"/>
                  </a:lnTo>
                  <a:lnTo>
                    <a:pt x="920750" y="1176655"/>
                  </a:lnTo>
                  <a:lnTo>
                    <a:pt x="921067" y="1172845"/>
                  </a:lnTo>
                  <a:lnTo>
                    <a:pt x="921700" y="1168400"/>
                  </a:lnTo>
                  <a:lnTo>
                    <a:pt x="922333" y="1163955"/>
                  </a:lnTo>
                  <a:lnTo>
                    <a:pt x="923915" y="1159510"/>
                  </a:lnTo>
                  <a:lnTo>
                    <a:pt x="925181" y="1155065"/>
                  </a:lnTo>
                  <a:lnTo>
                    <a:pt x="926764" y="1150302"/>
                  </a:lnTo>
                  <a:lnTo>
                    <a:pt x="928980" y="1145540"/>
                  </a:lnTo>
                  <a:lnTo>
                    <a:pt x="931512" y="1140777"/>
                  </a:lnTo>
                  <a:lnTo>
                    <a:pt x="933728" y="1136015"/>
                  </a:lnTo>
                  <a:lnTo>
                    <a:pt x="939742" y="1126172"/>
                  </a:lnTo>
                  <a:lnTo>
                    <a:pt x="946389" y="1116330"/>
                  </a:lnTo>
                  <a:lnTo>
                    <a:pt x="953986" y="1106170"/>
                  </a:lnTo>
                  <a:lnTo>
                    <a:pt x="962532" y="1096010"/>
                  </a:lnTo>
                  <a:lnTo>
                    <a:pt x="971078" y="1085850"/>
                  </a:lnTo>
                  <a:lnTo>
                    <a:pt x="980258" y="1075690"/>
                  </a:lnTo>
                  <a:lnTo>
                    <a:pt x="981263" y="1074682"/>
                  </a:lnTo>
                  <a:lnTo>
                    <a:pt x="961294" y="1063855"/>
                  </a:lnTo>
                  <a:lnTo>
                    <a:pt x="958295" y="1066735"/>
                  </a:lnTo>
                  <a:lnTo>
                    <a:pt x="950387" y="1074331"/>
                  </a:lnTo>
                  <a:lnTo>
                    <a:pt x="942480" y="1081610"/>
                  </a:lnTo>
                  <a:lnTo>
                    <a:pt x="934256" y="1088889"/>
                  </a:lnTo>
                  <a:lnTo>
                    <a:pt x="926032" y="1095535"/>
                  </a:lnTo>
                  <a:lnTo>
                    <a:pt x="917808" y="1102181"/>
                  </a:lnTo>
                  <a:lnTo>
                    <a:pt x="909900" y="1108194"/>
                  </a:lnTo>
                  <a:lnTo>
                    <a:pt x="901360" y="1113890"/>
                  </a:lnTo>
                  <a:lnTo>
                    <a:pt x="893452" y="1119270"/>
                  </a:lnTo>
                  <a:lnTo>
                    <a:pt x="885545" y="1124334"/>
                  </a:lnTo>
                  <a:lnTo>
                    <a:pt x="877637" y="1128764"/>
                  </a:lnTo>
                  <a:lnTo>
                    <a:pt x="869413" y="1132562"/>
                  </a:lnTo>
                  <a:lnTo>
                    <a:pt x="861822" y="1136360"/>
                  </a:lnTo>
                  <a:lnTo>
                    <a:pt x="854546" y="1139208"/>
                  </a:lnTo>
                  <a:lnTo>
                    <a:pt x="847271" y="1141740"/>
                  </a:lnTo>
                  <a:lnTo>
                    <a:pt x="840313" y="1143322"/>
                  </a:lnTo>
                  <a:lnTo>
                    <a:pt x="833354" y="1144272"/>
                  </a:lnTo>
                  <a:lnTo>
                    <a:pt x="826712" y="1144588"/>
                  </a:lnTo>
                  <a:lnTo>
                    <a:pt x="820385" y="1144588"/>
                  </a:lnTo>
                  <a:lnTo>
                    <a:pt x="814059" y="1143955"/>
                  </a:lnTo>
                  <a:lnTo>
                    <a:pt x="808049" y="1143322"/>
                  </a:lnTo>
                  <a:lnTo>
                    <a:pt x="801723" y="1142056"/>
                  </a:lnTo>
                  <a:lnTo>
                    <a:pt x="795713" y="1140790"/>
                  </a:lnTo>
                  <a:lnTo>
                    <a:pt x="790020" y="1138575"/>
                  </a:lnTo>
                  <a:lnTo>
                    <a:pt x="784326" y="1136676"/>
                  </a:lnTo>
                  <a:lnTo>
                    <a:pt x="778633" y="1134461"/>
                  </a:lnTo>
                  <a:lnTo>
                    <a:pt x="773256" y="1131929"/>
                  </a:lnTo>
                  <a:lnTo>
                    <a:pt x="768511" y="1129081"/>
                  </a:lnTo>
                  <a:lnTo>
                    <a:pt x="763450" y="1125916"/>
                  </a:lnTo>
                  <a:lnTo>
                    <a:pt x="758706" y="1123068"/>
                  </a:lnTo>
                  <a:lnTo>
                    <a:pt x="753961" y="1119270"/>
                  </a:lnTo>
                  <a:lnTo>
                    <a:pt x="750165" y="1115789"/>
                  </a:lnTo>
                  <a:lnTo>
                    <a:pt x="746053" y="1111991"/>
                  </a:lnTo>
                  <a:lnTo>
                    <a:pt x="742890" y="1108194"/>
                  </a:lnTo>
                  <a:lnTo>
                    <a:pt x="739411" y="1103763"/>
                  </a:lnTo>
                  <a:lnTo>
                    <a:pt x="736564" y="1099332"/>
                  </a:lnTo>
                  <a:lnTo>
                    <a:pt x="734034" y="1095218"/>
                  </a:lnTo>
                  <a:lnTo>
                    <a:pt x="731820" y="1090471"/>
                  </a:lnTo>
                  <a:lnTo>
                    <a:pt x="730238" y="1085724"/>
                  </a:lnTo>
                  <a:lnTo>
                    <a:pt x="728657" y="1080660"/>
                  </a:lnTo>
                  <a:lnTo>
                    <a:pt x="727708" y="1076230"/>
                  </a:lnTo>
                  <a:lnTo>
                    <a:pt x="727391" y="1071166"/>
                  </a:lnTo>
                  <a:lnTo>
                    <a:pt x="727075" y="1065786"/>
                  </a:lnTo>
                  <a:lnTo>
                    <a:pt x="727708" y="1060722"/>
                  </a:lnTo>
                  <a:lnTo>
                    <a:pt x="728657" y="1055659"/>
                  </a:lnTo>
                  <a:lnTo>
                    <a:pt x="730238" y="1050595"/>
                  </a:lnTo>
                  <a:lnTo>
                    <a:pt x="732136" y="1045215"/>
                  </a:lnTo>
                  <a:lnTo>
                    <a:pt x="734666" y="1040152"/>
                  </a:lnTo>
                  <a:lnTo>
                    <a:pt x="737829" y="1034772"/>
                  </a:lnTo>
                  <a:lnTo>
                    <a:pt x="741309" y="1029392"/>
                  </a:lnTo>
                  <a:lnTo>
                    <a:pt x="758389" y="1006922"/>
                  </a:lnTo>
                  <a:lnTo>
                    <a:pt x="767562" y="994579"/>
                  </a:lnTo>
                  <a:lnTo>
                    <a:pt x="777368" y="981920"/>
                  </a:lnTo>
                  <a:lnTo>
                    <a:pt x="788122" y="968628"/>
                  </a:lnTo>
                  <a:lnTo>
                    <a:pt x="790242" y="966009"/>
                  </a:lnTo>
                  <a:lnTo>
                    <a:pt x="789233" y="965395"/>
                  </a:lnTo>
                  <a:lnTo>
                    <a:pt x="776219" y="957145"/>
                  </a:lnTo>
                  <a:lnTo>
                    <a:pt x="763839" y="949211"/>
                  </a:lnTo>
                  <a:lnTo>
                    <a:pt x="760189" y="946743"/>
                  </a:lnTo>
                  <a:lnTo>
                    <a:pt x="757399" y="948372"/>
                  </a:lnTo>
                  <a:lnTo>
                    <a:pt x="753277" y="949960"/>
                  </a:lnTo>
                  <a:lnTo>
                    <a:pt x="749473" y="951547"/>
                  </a:lnTo>
                  <a:lnTo>
                    <a:pt x="745351" y="952817"/>
                  </a:lnTo>
                  <a:lnTo>
                    <a:pt x="740912" y="954087"/>
                  </a:lnTo>
                  <a:lnTo>
                    <a:pt x="736473" y="955040"/>
                  </a:lnTo>
                  <a:lnTo>
                    <a:pt x="732035" y="955357"/>
                  </a:lnTo>
                  <a:lnTo>
                    <a:pt x="726962" y="955675"/>
                  </a:lnTo>
                  <a:lnTo>
                    <a:pt x="722206" y="955675"/>
                  </a:lnTo>
                  <a:lnTo>
                    <a:pt x="717450" y="955040"/>
                  </a:lnTo>
                  <a:lnTo>
                    <a:pt x="712377" y="954087"/>
                  </a:lnTo>
                  <a:lnTo>
                    <a:pt x="706987" y="952500"/>
                  </a:lnTo>
                  <a:lnTo>
                    <a:pt x="701597" y="950912"/>
                  </a:lnTo>
                  <a:lnTo>
                    <a:pt x="696207" y="948690"/>
                  </a:lnTo>
                  <a:lnTo>
                    <a:pt x="690817" y="945515"/>
                  </a:lnTo>
                  <a:lnTo>
                    <a:pt x="685427" y="942340"/>
                  </a:lnTo>
                  <a:lnTo>
                    <a:pt x="678135" y="936942"/>
                  </a:lnTo>
                  <a:lnTo>
                    <a:pt x="671477" y="931545"/>
                  </a:lnTo>
                  <a:lnTo>
                    <a:pt x="666087" y="926147"/>
                  </a:lnTo>
                  <a:lnTo>
                    <a:pt x="661014" y="920750"/>
                  </a:lnTo>
                  <a:lnTo>
                    <a:pt x="656892" y="915670"/>
                  </a:lnTo>
                  <a:lnTo>
                    <a:pt x="653721" y="910272"/>
                  </a:lnTo>
                  <a:lnTo>
                    <a:pt x="650868" y="904875"/>
                  </a:lnTo>
                  <a:lnTo>
                    <a:pt x="648966" y="899477"/>
                  </a:lnTo>
                  <a:lnTo>
                    <a:pt x="647380" y="894080"/>
                  </a:lnTo>
                  <a:lnTo>
                    <a:pt x="646746" y="889000"/>
                  </a:lnTo>
                  <a:lnTo>
                    <a:pt x="646112" y="883920"/>
                  </a:lnTo>
                  <a:lnTo>
                    <a:pt x="646112" y="878522"/>
                  </a:lnTo>
                  <a:lnTo>
                    <a:pt x="646746" y="873442"/>
                  </a:lnTo>
                  <a:lnTo>
                    <a:pt x="647380" y="868680"/>
                  </a:lnTo>
                  <a:lnTo>
                    <a:pt x="648039" y="865599"/>
                  </a:lnTo>
                  <a:lnTo>
                    <a:pt x="643850" y="862581"/>
                  </a:lnTo>
                  <a:lnTo>
                    <a:pt x="605442" y="834021"/>
                  </a:lnTo>
                  <a:lnTo>
                    <a:pt x="588300" y="821011"/>
                  </a:lnTo>
                  <a:lnTo>
                    <a:pt x="571794" y="808318"/>
                  </a:lnTo>
                  <a:lnTo>
                    <a:pt x="557192" y="796260"/>
                  </a:lnTo>
                  <a:lnTo>
                    <a:pt x="543225" y="784836"/>
                  </a:lnTo>
                  <a:lnTo>
                    <a:pt x="530846" y="774047"/>
                  </a:lnTo>
                  <a:lnTo>
                    <a:pt x="519736" y="763575"/>
                  </a:lnTo>
                  <a:lnTo>
                    <a:pt x="509578" y="753738"/>
                  </a:lnTo>
                  <a:lnTo>
                    <a:pt x="501325" y="744535"/>
                  </a:lnTo>
                  <a:lnTo>
                    <a:pt x="497516" y="739775"/>
                  </a:lnTo>
                  <a:lnTo>
                    <a:pt x="494341" y="735650"/>
                  </a:lnTo>
                  <a:lnTo>
                    <a:pt x="491484" y="731207"/>
                  </a:lnTo>
                  <a:lnTo>
                    <a:pt x="488627" y="727082"/>
                  </a:lnTo>
                  <a:lnTo>
                    <a:pt x="486405" y="723274"/>
                  </a:lnTo>
                  <a:lnTo>
                    <a:pt x="484183" y="719149"/>
                  </a:lnTo>
                  <a:lnTo>
                    <a:pt x="482596" y="715024"/>
                  </a:lnTo>
                  <a:lnTo>
                    <a:pt x="481327" y="711533"/>
                  </a:lnTo>
                  <a:lnTo>
                    <a:pt x="478152" y="699475"/>
                  </a:lnTo>
                  <a:lnTo>
                    <a:pt x="475613" y="687099"/>
                  </a:lnTo>
                  <a:lnTo>
                    <a:pt x="473391" y="675040"/>
                  </a:lnTo>
                  <a:lnTo>
                    <a:pt x="471169" y="662982"/>
                  </a:lnTo>
                  <a:lnTo>
                    <a:pt x="469899" y="650606"/>
                  </a:lnTo>
                  <a:lnTo>
                    <a:pt x="468947" y="638865"/>
                  </a:lnTo>
                  <a:lnTo>
                    <a:pt x="468312" y="626807"/>
                  </a:lnTo>
                  <a:lnTo>
                    <a:pt x="468312" y="614431"/>
                  </a:lnTo>
                  <a:lnTo>
                    <a:pt x="468629" y="602372"/>
                  </a:lnTo>
                  <a:lnTo>
                    <a:pt x="469264" y="589997"/>
                  </a:lnTo>
                  <a:lnTo>
                    <a:pt x="470217" y="577938"/>
                  </a:lnTo>
                  <a:lnTo>
                    <a:pt x="471804" y="565562"/>
                  </a:lnTo>
                  <a:lnTo>
                    <a:pt x="474026" y="553504"/>
                  </a:lnTo>
                  <a:lnTo>
                    <a:pt x="476248" y="541446"/>
                  </a:lnTo>
                  <a:lnTo>
                    <a:pt x="479422" y="529704"/>
                  </a:lnTo>
                  <a:lnTo>
                    <a:pt x="482596" y="517329"/>
                  </a:lnTo>
                  <a:lnTo>
                    <a:pt x="486405" y="505270"/>
                  </a:lnTo>
                  <a:lnTo>
                    <a:pt x="490215" y="493212"/>
                  </a:lnTo>
                  <a:lnTo>
                    <a:pt x="494976" y="481153"/>
                  </a:lnTo>
                  <a:lnTo>
                    <a:pt x="500055" y="469412"/>
                  </a:lnTo>
                  <a:lnTo>
                    <a:pt x="505451" y="457354"/>
                  </a:lnTo>
                  <a:lnTo>
                    <a:pt x="511482" y="445613"/>
                  </a:lnTo>
                  <a:lnTo>
                    <a:pt x="517831" y="433871"/>
                  </a:lnTo>
                  <a:lnTo>
                    <a:pt x="524497" y="421813"/>
                  </a:lnTo>
                  <a:lnTo>
                    <a:pt x="531480" y="410072"/>
                  </a:lnTo>
                  <a:lnTo>
                    <a:pt x="539099" y="398331"/>
                  </a:lnTo>
                  <a:lnTo>
                    <a:pt x="547035" y="386590"/>
                  </a:lnTo>
                  <a:lnTo>
                    <a:pt x="555288" y="375166"/>
                  </a:lnTo>
                  <a:lnTo>
                    <a:pt x="564176" y="363742"/>
                  </a:lnTo>
                  <a:lnTo>
                    <a:pt x="573064" y="352001"/>
                  </a:lnTo>
                  <a:lnTo>
                    <a:pt x="582904" y="340577"/>
                  </a:lnTo>
                  <a:lnTo>
                    <a:pt x="592744" y="329153"/>
                  </a:lnTo>
                  <a:lnTo>
                    <a:pt x="608298" y="312970"/>
                  </a:lnTo>
                  <a:lnTo>
                    <a:pt x="623535" y="297738"/>
                  </a:lnTo>
                  <a:lnTo>
                    <a:pt x="638454" y="282824"/>
                  </a:lnTo>
                  <a:lnTo>
                    <a:pt x="653691" y="269496"/>
                  </a:lnTo>
                  <a:lnTo>
                    <a:pt x="668293" y="256803"/>
                  </a:lnTo>
                  <a:lnTo>
                    <a:pt x="682577" y="245062"/>
                  </a:lnTo>
                  <a:lnTo>
                    <a:pt x="695909" y="234590"/>
                  </a:lnTo>
                  <a:lnTo>
                    <a:pt x="708924" y="224753"/>
                  </a:lnTo>
                  <a:lnTo>
                    <a:pt x="720668" y="216502"/>
                  </a:lnTo>
                  <a:lnTo>
                    <a:pt x="731778" y="208886"/>
                  </a:lnTo>
                  <a:lnTo>
                    <a:pt x="749872" y="196828"/>
                  </a:lnTo>
                  <a:lnTo>
                    <a:pt x="762252" y="189212"/>
                  </a:lnTo>
                  <a:lnTo>
                    <a:pt x="767013" y="186039"/>
                  </a:lnTo>
                  <a:lnTo>
                    <a:pt x="769870" y="184769"/>
                  </a:lnTo>
                  <a:lnTo>
                    <a:pt x="772727" y="183817"/>
                  </a:lnTo>
                  <a:lnTo>
                    <a:pt x="775584" y="183183"/>
                  </a:lnTo>
                  <a:lnTo>
                    <a:pt x="778441" y="182865"/>
                  </a:lnTo>
                  <a:lnTo>
                    <a:pt x="1214906" y="157162"/>
                  </a:lnTo>
                  <a:close/>
                  <a:moveTo>
                    <a:pt x="2261552" y="58737"/>
                  </a:moveTo>
                  <a:lnTo>
                    <a:pt x="2505075" y="597852"/>
                  </a:lnTo>
                  <a:lnTo>
                    <a:pt x="2166937" y="725487"/>
                  </a:lnTo>
                  <a:lnTo>
                    <a:pt x="2163762" y="705484"/>
                  </a:lnTo>
                  <a:lnTo>
                    <a:pt x="2160587" y="685799"/>
                  </a:lnTo>
                  <a:lnTo>
                    <a:pt x="2157095" y="666749"/>
                  </a:lnTo>
                  <a:lnTo>
                    <a:pt x="2153602" y="647699"/>
                  </a:lnTo>
                  <a:lnTo>
                    <a:pt x="2149475" y="629284"/>
                  </a:lnTo>
                  <a:lnTo>
                    <a:pt x="2145030" y="611504"/>
                  </a:lnTo>
                  <a:lnTo>
                    <a:pt x="2140902" y="594359"/>
                  </a:lnTo>
                  <a:lnTo>
                    <a:pt x="2136140" y="577214"/>
                  </a:lnTo>
                  <a:lnTo>
                    <a:pt x="2131060" y="560387"/>
                  </a:lnTo>
                  <a:lnTo>
                    <a:pt x="2126297" y="544512"/>
                  </a:lnTo>
                  <a:lnTo>
                    <a:pt x="2121217" y="528954"/>
                  </a:lnTo>
                  <a:lnTo>
                    <a:pt x="2115820" y="513397"/>
                  </a:lnTo>
                  <a:lnTo>
                    <a:pt x="2110105" y="498792"/>
                  </a:lnTo>
                  <a:lnTo>
                    <a:pt x="2104707" y="484187"/>
                  </a:lnTo>
                  <a:lnTo>
                    <a:pt x="2098675" y="469899"/>
                  </a:lnTo>
                  <a:lnTo>
                    <a:pt x="2092960" y="456564"/>
                  </a:lnTo>
                  <a:lnTo>
                    <a:pt x="2086927" y="443229"/>
                  </a:lnTo>
                  <a:lnTo>
                    <a:pt x="2080577" y="430212"/>
                  </a:lnTo>
                  <a:lnTo>
                    <a:pt x="2074862" y="417829"/>
                  </a:lnTo>
                  <a:lnTo>
                    <a:pt x="2068512" y="405764"/>
                  </a:lnTo>
                  <a:lnTo>
                    <a:pt x="2062162" y="394334"/>
                  </a:lnTo>
                  <a:lnTo>
                    <a:pt x="2055812" y="382904"/>
                  </a:lnTo>
                  <a:lnTo>
                    <a:pt x="2049145" y="371792"/>
                  </a:lnTo>
                  <a:lnTo>
                    <a:pt x="2042795" y="361314"/>
                  </a:lnTo>
                  <a:lnTo>
                    <a:pt x="2036127" y="350837"/>
                  </a:lnTo>
                  <a:lnTo>
                    <a:pt x="2029142" y="340994"/>
                  </a:lnTo>
                  <a:lnTo>
                    <a:pt x="2022792" y="331469"/>
                  </a:lnTo>
                  <a:lnTo>
                    <a:pt x="2016125" y="321944"/>
                  </a:lnTo>
                  <a:lnTo>
                    <a:pt x="2002790" y="304799"/>
                  </a:lnTo>
                  <a:lnTo>
                    <a:pt x="1989772" y="288607"/>
                  </a:lnTo>
                  <a:lnTo>
                    <a:pt x="1977072" y="273684"/>
                  </a:lnTo>
                  <a:lnTo>
                    <a:pt x="1964372" y="260349"/>
                  </a:lnTo>
                  <a:lnTo>
                    <a:pt x="1951990" y="247967"/>
                  </a:lnTo>
                  <a:lnTo>
                    <a:pt x="1940242" y="236537"/>
                  </a:lnTo>
                  <a:lnTo>
                    <a:pt x="1928812" y="226377"/>
                  </a:lnTo>
                  <a:lnTo>
                    <a:pt x="1918017" y="217169"/>
                  </a:lnTo>
                  <a:lnTo>
                    <a:pt x="1907857" y="209232"/>
                  </a:lnTo>
                  <a:lnTo>
                    <a:pt x="1898332" y="202247"/>
                  </a:lnTo>
                  <a:lnTo>
                    <a:pt x="1889760" y="196214"/>
                  </a:lnTo>
                  <a:lnTo>
                    <a:pt x="1882140" y="191134"/>
                  </a:lnTo>
                  <a:lnTo>
                    <a:pt x="1875472" y="187007"/>
                  </a:lnTo>
                  <a:lnTo>
                    <a:pt x="1869757" y="183514"/>
                  </a:lnTo>
                  <a:lnTo>
                    <a:pt x="1861502" y="179387"/>
                  </a:lnTo>
                  <a:lnTo>
                    <a:pt x="1858962" y="177799"/>
                  </a:lnTo>
                  <a:lnTo>
                    <a:pt x="2261552" y="58737"/>
                  </a:lnTo>
                  <a:close/>
                  <a:moveTo>
                    <a:pt x="371173" y="0"/>
                  </a:moveTo>
                  <a:lnTo>
                    <a:pt x="708025" y="151447"/>
                  </a:lnTo>
                  <a:lnTo>
                    <a:pt x="701351" y="153352"/>
                  </a:lnTo>
                  <a:lnTo>
                    <a:pt x="693089" y="155892"/>
                  </a:lnTo>
                  <a:lnTo>
                    <a:pt x="682284" y="159702"/>
                  </a:lnTo>
                  <a:lnTo>
                    <a:pt x="668937" y="165100"/>
                  </a:lnTo>
                  <a:lnTo>
                    <a:pt x="653366" y="172085"/>
                  </a:lnTo>
                  <a:lnTo>
                    <a:pt x="644468" y="176212"/>
                  </a:lnTo>
                  <a:lnTo>
                    <a:pt x="635570" y="180657"/>
                  </a:lnTo>
                  <a:lnTo>
                    <a:pt x="626354" y="186055"/>
                  </a:lnTo>
                  <a:lnTo>
                    <a:pt x="616185" y="191770"/>
                  </a:lnTo>
                  <a:lnTo>
                    <a:pt x="606016" y="198120"/>
                  </a:lnTo>
                  <a:lnTo>
                    <a:pt x="595529" y="204787"/>
                  </a:lnTo>
                  <a:lnTo>
                    <a:pt x="584724" y="212090"/>
                  </a:lnTo>
                  <a:lnTo>
                    <a:pt x="573602" y="220345"/>
                  </a:lnTo>
                  <a:lnTo>
                    <a:pt x="562479" y="228917"/>
                  </a:lnTo>
                  <a:lnTo>
                    <a:pt x="550721" y="237807"/>
                  </a:lnTo>
                  <a:lnTo>
                    <a:pt x="538963" y="247967"/>
                  </a:lnTo>
                  <a:lnTo>
                    <a:pt x="527205" y="258445"/>
                  </a:lnTo>
                  <a:lnTo>
                    <a:pt x="515129" y="269875"/>
                  </a:lnTo>
                  <a:lnTo>
                    <a:pt x="503054" y="281940"/>
                  </a:lnTo>
                  <a:lnTo>
                    <a:pt x="491296" y="294640"/>
                  </a:lnTo>
                  <a:lnTo>
                    <a:pt x="479220" y="308292"/>
                  </a:lnTo>
                  <a:lnTo>
                    <a:pt x="467462" y="322580"/>
                  </a:lnTo>
                  <a:lnTo>
                    <a:pt x="455386" y="337820"/>
                  </a:lnTo>
                  <a:lnTo>
                    <a:pt x="443628" y="353695"/>
                  </a:lnTo>
                  <a:lnTo>
                    <a:pt x="431870" y="370840"/>
                  </a:lnTo>
                  <a:lnTo>
                    <a:pt x="427421" y="378142"/>
                  </a:lnTo>
                  <a:lnTo>
                    <a:pt x="422654" y="385445"/>
                  </a:lnTo>
                  <a:lnTo>
                    <a:pt x="418205" y="392747"/>
                  </a:lnTo>
                  <a:lnTo>
                    <a:pt x="414392" y="400050"/>
                  </a:lnTo>
                  <a:lnTo>
                    <a:pt x="406447" y="415290"/>
                  </a:lnTo>
                  <a:lnTo>
                    <a:pt x="399774" y="430530"/>
                  </a:lnTo>
                  <a:lnTo>
                    <a:pt x="393418" y="446087"/>
                  </a:lnTo>
                  <a:lnTo>
                    <a:pt x="388015" y="461327"/>
                  </a:lnTo>
                  <a:lnTo>
                    <a:pt x="383249" y="476567"/>
                  </a:lnTo>
                  <a:lnTo>
                    <a:pt x="378800" y="492125"/>
                  </a:lnTo>
                  <a:lnTo>
                    <a:pt x="375304" y="507365"/>
                  </a:lnTo>
                  <a:lnTo>
                    <a:pt x="371808" y="522287"/>
                  </a:lnTo>
                  <a:lnTo>
                    <a:pt x="369266" y="537527"/>
                  </a:lnTo>
                  <a:lnTo>
                    <a:pt x="366724" y="552132"/>
                  </a:lnTo>
                  <a:lnTo>
                    <a:pt x="365135" y="566737"/>
                  </a:lnTo>
                  <a:lnTo>
                    <a:pt x="363864" y="581025"/>
                  </a:lnTo>
                  <a:lnTo>
                    <a:pt x="362910" y="594995"/>
                  </a:lnTo>
                  <a:lnTo>
                    <a:pt x="362275" y="608330"/>
                  </a:lnTo>
                  <a:lnTo>
                    <a:pt x="361322" y="621347"/>
                  </a:lnTo>
                  <a:lnTo>
                    <a:pt x="361322" y="633730"/>
                  </a:lnTo>
                  <a:lnTo>
                    <a:pt x="361322" y="645795"/>
                  </a:lnTo>
                  <a:lnTo>
                    <a:pt x="361957" y="656907"/>
                  </a:lnTo>
                  <a:lnTo>
                    <a:pt x="363228" y="678180"/>
                  </a:lnTo>
                  <a:lnTo>
                    <a:pt x="364499" y="695642"/>
                  </a:lnTo>
                  <a:lnTo>
                    <a:pt x="366088" y="710247"/>
                  </a:lnTo>
                  <a:lnTo>
                    <a:pt x="367359" y="721042"/>
                  </a:lnTo>
                  <a:lnTo>
                    <a:pt x="369266" y="730250"/>
                  </a:lnTo>
                  <a:lnTo>
                    <a:pt x="0" y="553720"/>
                  </a:lnTo>
                  <a:lnTo>
                    <a:pt x="371173" y="0"/>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Tree>
    <p:extLst>
      <p:ext uri="{BB962C8B-B14F-4D97-AF65-F5344CB8AC3E}">
        <p14:creationId xmlns="" xmlns:p14="http://schemas.microsoft.com/office/powerpoint/2010/main" val="40823134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a:extLst>
              <a:ext uri="{FF2B5EF4-FFF2-40B4-BE49-F238E27FC236}">
                <a16:creationId xmlns="" xmlns:a16="http://schemas.microsoft.com/office/drawing/2014/main" id="{B242D403-1154-4FE1-ABF8-42452C4F6FF1}"/>
              </a:ext>
            </a:extLst>
          </p:cNvPr>
          <p:cNvSpPr txBox="1"/>
          <p:nvPr/>
        </p:nvSpPr>
        <p:spPr>
          <a:xfrm flipH="1">
            <a:off x="621611" y="1070305"/>
            <a:ext cx="1118214"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目  录</a:t>
            </a:r>
            <a:endParaRPr lang="zh-CN" altLang="en-US" sz="2400" dirty="0">
              <a:latin typeface="黑体" panose="02010609060101010101" pitchFamily="49" charset="-122"/>
              <a:ea typeface="黑体" panose="02010609060101010101" pitchFamily="49" charset="-122"/>
            </a:endParaRPr>
          </a:p>
        </p:txBody>
      </p:sp>
      <p:pic>
        <p:nvPicPr>
          <p:cNvPr id="12" name="图片 11" descr="底纹.jpg">
            <a:extLst>
              <a:ext uri="{FF2B5EF4-FFF2-40B4-BE49-F238E27FC236}">
                <a16:creationId xmlns="" xmlns:a16="http://schemas.microsoft.com/office/drawing/2014/main" id="{46E335C0-12BD-4D78-8EA7-E3E540C4FDA0}"/>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13" name="文本框 12">
            <a:extLst>
              <a:ext uri="{FF2B5EF4-FFF2-40B4-BE49-F238E27FC236}">
                <a16:creationId xmlns="" xmlns:a16="http://schemas.microsoft.com/office/drawing/2014/main" id="{EBCA68C4-5394-4BCE-92D8-EBAD85D3252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6" name="文本框 6">
            <a:extLst>
              <a:ext uri="{FF2B5EF4-FFF2-40B4-BE49-F238E27FC236}">
                <a16:creationId xmlns="" xmlns:a16="http://schemas.microsoft.com/office/drawing/2014/main" id="{6B571409-782A-4009-8F75-A8D0C733AE76}"/>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01</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7" name="直接连接符 16">
            <a:extLst>
              <a:ext uri="{FF2B5EF4-FFF2-40B4-BE49-F238E27FC236}">
                <a16:creationId xmlns="" xmlns:a16="http://schemas.microsoft.com/office/drawing/2014/main" id="{2165010C-501A-463A-A26A-9F7E44207EA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8" name="图片 17" descr="图片包含 事情&#10;&#10;已生成高可信度的说明">
            <a:extLst>
              <a:ext uri="{FF2B5EF4-FFF2-40B4-BE49-F238E27FC236}">
                <a16:creationId xmlns="" xmlns:a16="http://schemas.microsoft.com/office/drawing/2014/main" id="{40B122BF-BE45-4686-A7F4-37BA604B7A65}"/>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cxnSp>
        <p:nvCxnSpPr>
          <p:cNvPr id="19" name="直接连接符 18">
            <a:extLst>
              <a:ext uri="{FF2B5EF4-FFF2-40B4-BE49-F238E27FC236}">
                <a16:creationId xmlns="" xmlns:a16="http://schemas.microsoft.com/office/drawing/2014/main" id="{F89E496F-C6DD-471F-B690-E0509A5C54E2}"/>
              </a:ext>
            </a:extLst>
          </p:cNvPr>
          <p:cNvCxnSpPr>
            <a:cxnSpLocks/>
          </p:cNvCxnSpPr>
          <p:nvPr/>
        </p:nvCxnSpPr>
        <p:spPr>
          <a:xfrm>
            <a:off x="1747445" y="1837222"/>
            <a:ext cx="5382" cy="40932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9EE2DA03-AE74-4FD3-8DFF-D5B2EC6B60A8}"/>
              </a:ext>
            </a:extLst>
          </p:cNvPr>
          <p:cNvGrpSpPr/>
          <p:nvPr/>
        </p:nvGrpSpPr>
        <p:grpSpPr>
          <a:xfrm>
            <a:off x="1924088" y="1488590"/>
            <a:ext cx="2879132" cy="4598285"/>
            <a:chOff x="3035292" y="1371252"/>
            <a:chExt cx="2804652" cy="4168720"/>
          </a:xfrm>
        </p:grpSpPr>
        <p:sp>
          <p:nvSpPr>
            <p:cNvPr id="10" name="矩形 9">
              <a:hlinkClick r:id="rId4" action="ppaction://hlinksldjump"/>
              <a:extLst>
                <a:ext uri="{FF2B5EF4-FFF2-40B4-BE49-F238E27FC236}">
                  <a16:creationId xmlns="" xmlns:a16="http://schemas.microsoft.com/office/drawing/2014/main" id="{F5CFE893-7006-436C-BF20-7A53D2620F7A}"/>
                </a:ext>
              </a:extLst>
            </p:cNvPr>
            <p:cNvSpPr/>
            <p:nvPr/>
          </p:nvSpPr>
          <p:spPr>
            <a:xfrm>
              <a:off x="3046014" y="1371252"/>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1. </a:t>
              </a:r>
              <a:r>
                <a:rPr lang="zh-CN" altLang="en-US" dirty="0">
                  <a:latin typeface="微软雅黑" panose="020B0503020204020204" pitchFamily="34" charset="-122"/>
                  <a:ea typeface="微软雅黑" panose="020B0503020204020204" pitchFamily="34" charset="-122"/>
                </a:rPr>
                <a:t>北玻股份简介    </a:t>
              </a:r>
              <a:endParaRPr lang="en-GB" altLang="zh-CN" dirty="0">
                <a:latin typeface="微软雅黑" panose="020B0503020204020204" pitchFamily="34" charset="-122"/>
                <a:ea typeface="微软雅黑" panose="020B0503020204020204" pitchFamily="34" charset="-122"/>
              </a:endParaRPr>
            </a:p>
          </p:txBody>
        </p:sp>
        <p:sp>
          <p:nvSpPr>
            <p:cNvPr id="15" name="矩形 14">
              <a:hlinkClick r:id="rId5" action="ppaction://hlinksldjump"/>
              <a:extLst>
                <a:ext uri="{FF2B5EF4-FFF2-40B4-BE49-F238E27FC236}">
                  <a16:creationId xmlns="" xmlns:a16="http://schemas.microsoft.com/office/drawing/2014/main" id="{5E4BBA6E-999D-46F3-870E-974DFD6F5DC6}"/>
                </a:ext>
              </a:extLst>
            </p:cNvPr>
            <p:cNvSpPr/>
            <p:nvPr/>
          </p:nvSpPr>
          <p:spPr>
            <a:xfrm>
              <a:off x="3046014" y="1912097"/>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2. </a:t>
              </a:r>
              <a:r>
                <a:rPr lang="zh-CN" altLang="en-US" dirty="0">
                  <a:latin typeface="微软雅黑" panose="020B0503020204020204" pitchFamily="34" charset="-122"/>
                  <a:ea typeface="微软雅黑" panose="020B0503020204020204" pitchFamily="34" charset="-122"/>
                </a:rPr>
                <a:t>北玻电子玻璃公司简介</a:t>
              </a:r>
              <a:endParaRPr lang="en-GB" altLang="zh-CN" dirty="0">
                <a:latin typeface="微软雅黑" panose="020B0503020204020204" pitchFamily="34" charset="-122"/>
                <a:ea typeface="微软雅黑" panose="020B0503020204020204" pitchFamily="34" charset="-122"/>
              </a:endParaRPr>
            </a:p>
          </p:txBody>
        </p:sp>
        <p:sp>
          <p:nvSpPr>
            <p:cNvPr id="20" name="矩形 19">
              <a:hlinkClick r:id="rId6" action="ppaction://hlinksldjump"/>
              <a:extLst>
                <a:ext uri="{FF2B5EF4-FFF2-40B4-BE49-F238E27FC236}">
                  <a16:creationId xmlns="" xmlns:a16="http://schemas.microsoft.com/office/drawing/2014/main" id="{679A4999-5E32-4948-A612-F9DA5C4BADAF}"/>
                </a:ext>
              </a:extLst>
            </p:cNvPr>
            <p:cNvSpPr/>
            <p:nvPr/>
          </p:nvSpPr>
          <p:spPr>
            <a:xfrm>
              <a:off x="3046014" y="2452942"/>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3. </a:t>
              </a:r>
              <a:r>
                <a:rPr lang="zh-CN" altLang="en-US" dirty="0">
                  <a:latin typeface="微软雅黑" panose="020B0503020204020204" pitchFamily="34" charset="-122"/>
                  <a:ea typeface="微软雅黑" panose="020B0503020204020204" pitchFamily="34" charset="-122"/>
                </a:rPr>
                <a:t>企业荣誉</a:t>
              </a:r>
              <a:endParaRPr lang="en-GB" altLang="zh-CN" dirty="0">
                <a:latin typeface="微软雅黑" panose="020B0503020204020204" pitchFamily="34" charset="-122"/>
                <a:ea typeface="微软雅黑" panose="020B0503020204020204" pitchFamily="34" charset="-122"/>
              </a:endParaRPr>
            </a:p>
          </p:txBody>
        </p:sp>
        <p:sp>
          <p:nvSpPr>
            <p:cNvPr id="21" name="矩形 20">
              <a:hlinkClick r:id="rId7" action="ppaction://hlinksldjump"/>
              <a:extLst>
                <a:ext uri="{FF2B5EF4-FFF2-40B4-BE49-F238E27FC236}">
                  <a16:creationId xmlns="" xmlns:a16="http://schemas.microsoft.com/office/drawing/2014/main" id="{F6DBCF74-86FD-49B4-A0E8-08A7A75C1E97}"/>
                </a:ext>
              </a:extLst>
            </p:cNvPr>
            <p:cNvSpPr/>
            <p:nvPr/>
          </p:nvSpPr>
          <p:spPr>
            <a:xfrm>
              <a:off x="3046014" y="2993787"/>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4. </a:t>
              </a:r>
              <a:r>
                <a:rPr lang="zh-CN" altLang="en-US" dirty="0">
                  <a:latin typeface="微软雅黑" panose="020B0503020204020204" pitchFamily="34" charset="-122"/>
                  <a:ea typeface="微软雅黑" panose="020B0503020204020204" pitchFamily="34" charset="-122"/>
                </a:rPr>
                <a:t>公司团队</a:t>
              </a:r>
              <a:endParaRPr lang="en-GB" altLang="zh-CN" dirty="0">
                <a:latin typeface="微软雅黑" panose="020B0503020204020204" pitchFamily="34" charset="-122"/>
                <a:ea typeface="微软雅黑" panose="020B0503020204020204" pitchFamily="34" charset="-122"/>
              </a:endParaRPr>
            </a:p>
          </p:txBody>
        </p:sp>
        <p:sp>
          <p:nvSpPr>
            <p:cNvPr id="22" name="矩形 21">
              <a:hlinkClick r:id="rId8" action="ppaction://hlinksldjump"/>
              <a:extLst>
                <a:ext uri="{FF2B5EF4-FFF2-40B4-BE49-F238E27FC236}">
                  <a16:creationId xmlns="" xmlns:a16="http://schemas.microsoft.com/office/drawing/2014/main" id="{AA7103E1-4412-4E30-A26B-5C0152A31F08}"/>
                </a:ext>
              </a:extLst>
            </p:cNvPr>
            <p:cNvSpPr/>
            <p:nvPr/>
          </p:nvSpPr>
          <p:spPr>
            <a:xfrm>
              <a:off x="3046014" y="3534632"/>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5. </a:t>
              </a:r>
              <a:r>
                <a:rPr lang="zh-CN" altLang="en-US" dirty="0">
                  <a:latin typeface="微软雅黑" panose="020B0503020204020204" pitchFamily="34" charset="-122"/>
                  <a:ea typeface="微软雅黑" panose="020B0503020204020204" pitchFamily="34" charset="-122"/>
                </a:rPr>
                <a:t>公司产品</a:t>
              </a:r>
              <a:endParaRPr lang="en-GB" altLang="zh-CN" dirty="0">
                <a:latin typeface="微软雅黑" panose="020B0503020204020204" pitchFamily="34" charset="-122"/>
                <a:ea typeface="微软雅黑" panose="020B0503020204020204" pitchFamily="34" charset="-122"/>
              </a:endParaRPr>
            </a:p>
          </p:txBody>
        </p:sp>
        <p:sp>
          <p:nvSpPr>
            <p:cNvPr id="23" name="矩形 22">
              <a:hlinkClick r:id="rId9" action="ppaction://hlinksldjump"/>
              <a:extLst>
                <a:ext uri="{FF2B5EF4-FFF2-40B4-BE49-F238E27FC236}">
                  <a16:creationId xmlns="" xmlns:a16="http://schemas.microsoft.com/office/drawing/2014/main" id="{A66CF285-AB58-440C-97BE-7460455DEC5E}"/>
                </a:ext>
              </a:extLst>
            </p:cNvPr>
            <p:cNvSpPr/>
            <p:nvPr/>
          </p:nvSpPr>
          <p:spPr>
            <a:xfrm>
              <a:off x="3046014" y="4075477"/>
              <a:ext cx="2793930" cy="564257"/>
            </a:xfrm>
            <a:prstGeom prst="rect">
              <a:avLst/>
            </a:prstGeom>
          </p:spPr>
          <p:txBody>
            <a:bodyPr wrap="square">
              <a:spAutoFit/>
            </a:bodyPr>
            <a:lstStyle/>
            <a:p>
              <a:pPr algn="just">
                <a:lnSpc>
                  <a:spcPct val="200000"/>
                </a:lnSpc>
              </a:pPr>
              <a:r>
                <a:rPr lang="en-US" altLang="zh-CN" dirty="0">
                  <a:latin typeface="微软雅黑" panose="020B0503020204020204" pitchFamily="34" charset="-122"/>
                  <a:ea typeface="微软雅黑" panose="020B0503020204020204" pitchFamily="34" charset="-122"/>
                </a:rPr>
                <a:t>6. </a:t>
              </a:r>
              <a:r>
                <a:rPr lang="zh-CN" altLang="en-US" dirty="0">
                  <a:latin typeface="微软雅黑" panose="020B0503020204020204" pitchFamily="34" charset="-122"/>
                  <a:ea typeface="微软雅黑" panose="020B0503020204020204" pitchFamily="34" charset="-122"/>
                </a:rPr>
                <a:t>企业客户</a:t>
              </a:r>
              <a:endParaRPr lang="en-US" altLang="zh-CN" dirty="0">
                <a:latin typeface="微软雅黑" panose="020B0503020204020204" pitchFamily="34" charset="-122"/>
                <a:ea typeface="微软雅黑" panose="020B0503020204020204" pitchFamily="34" charset="-122"/>
              </a:endParaRPr>
            </a:p>
          </p:txBody>
        </p:sp>
        <p:sp>
          <p:nvSpPr>
            <p:cNvPr id="24" name="矩形 23">
              <a:hlinkClick r:id="rId10" action="ppaction://hlinksldjump"/>
              <a:extLst>
                <a:ext uri="{FF2B5EF4-FFF2-40B4-BE49-F238E27FC236}">
                  <a16:creationId xmlns="" xmlns:a16="http://schemas.microsoft.com/office/drawing/2014/main" id="{4C502281-39A5-41A7-9F9D-879D4B01D243}"/>
                </a:ext>
              </a:extLst>
            </p:cNvPr>
            <p:cNvSpPr/>
            <p:nvPr/>
          </p:nvSpPr>
          <p:spPr>
            <a:xfrm>
              <a:off x="3035292" y="4702898"/>
              <a:ext cx="2793930" cy="837074"/>
            </a:xfrm>
            <a:prstGeom prst="rect">
              <a:avLst/>
            </a:prstGeom>
          </p:spPr>
          <p:txBody>
            <a:bodyPr wrap="square">
              <a:spAutoFit/>
            </a:bodyPr>
            <a:lstStyle/>
            <a:p>
              <a:pPr>
                <a:spcBef>
                  <a:spcPct val="0"/>
                </a:spcBef>
              </a:pPr>
              <a:r>
                <a:rPr lang="en-US" altLang="zh-CN" dirty="0">
                  <a:latin typeface="微软雅黑" panose="020B0503020204020204" pitchFamily="34" charset="-122"/>
                  <a:ea typeface="微软雅黑" panose="020B0503020204020204" pitchFamily="34" charset="-122"/>
                </a:rPr>
                <a:t>7</a:t>
              </a:r>
              <a:r>
                <a:rPr lang="en-US" altLang="zh-CN" dirty="0" smtClean="0">
                  <a:latin typeface="微软雅黑" panose="020B0503020204020204" pitchFamily="34" charset="-122"/>
                  <a:ea typeface="微软雅黑" panose="020B0503020204020204" pitchFamily="34" charset="-122"/>
                </a:rPr>
                <a:t>.</a:t>
              </a:r>
              <a:r>
                <a:rPr lang="zh-CN" altLang="en-US" dirty="0">
                  <a:ea typeface="黑体" panose="02010609060101010101" pitchFamily="49" charset="-122"/>
                </a:rPr>
                <a:t>人才战略</a:t>
              </a:r>
              <a:r>
                <a:rPr lang="zh-CN" altLang="en-US" dirty="0" smtClean="0">
                  <a:ea typeface="黑体" panose="02010609060101010101" pitchFamily="49" charset="-122"/>
                </a:rPr>
                <a:t>需求</a:t>
              </a:r>
              <a:endParaRPr lang="en-US" altLang="zh-CN" dirty="0" smtClean="0">
                <a:ea typeface="黑体" panose="02010609060101010101" pitchFamily="49" charset="-122"/>
              </a:endParaRPr>
            </a:p>
            <a:p>
              <a:pPr>
                <a:spcBef>
                  <a:spcPct val="0"/>
                </a:spcBef>
              </a:pPr>
              <a:endParaRPr lang="en-US" altLang="zh-CN" dirty="0">
                <a:ea typeface="黑体" panose="02010609060101010101" pitchFamily="49" charset="-122"/>
              </a:endParaRPr>
            </a:p>
            <a:p>
              <a:pPr>
                <a:spcBef>
                  <a:spcPct val="0"/>
                </a:spcBef>
              </a:pPr>
              <a:r>
                <a:rPr lang="en-US" altLang="zh-CN" dirty="0" smtClean="0">
                  <a:ea typeface="黑体" panose="02010609060101010101" pitchFamily="49" charset="-122"/>
                </a:rPr>
                <a:t>8.</a:t>
              </a:r>
              <a:r>
                <a:rPr lang="zh-CN" altLang="en-US" dirty="0" smtClean="0">
                  <a:ea typeface="黑体" panose="02010609060101010101" pitchFamily="49" charset="-122"/>
                </a:rPr>
                <a:t>应聘</a:t>
              </a:r>
              <a:r>
                <a:rPr lang="zh-CN" altLang="en-US" dirty="0">
                  <a:ea typeface="黑体" panose="02010609060101010101" pitchFamily="49" charset="-122"/>
                </a:rPr>
                <a:t>方式</a:t>
              </a:r>
            </a:p>
          </p:txBody>
        </p:sp>
      </p:grpSp>
      <p:sp>
        <p:nvSpPr>
          <p:cNvPr id="25" name="AutoShape 6"/>
          <p:cNvSpPr>
            <a:spLocks noChangeArrowheads="1"/>
          </p:cNvSpPr>
          <p:nvPr/>
        </p:nvSpPr>
        <p:spPr bwMode="auto">
          <a:xfrm flipH="1">
            <a:off x="6071523" y="987015"/>
            <a:ext cx="2208189" cy="1732736"/>
          </a:xfrm>
          <a:prstGeom prst="cloudCallout">
            <a:avLst>
              <a:gd name="adj1" fmla="val -43750"/>
              <a:gd name="adj2" fmla="val 7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lIns="90000" tIns="46800" rIns="90000" bIns="46800" anchor="ct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gn="ctr" eaLnBrk="1" hangingPunct="1">
              <a:spcBef>
                <a:spcPct val="0"/>
              </a:spcBef>
              <a:buClrTx/>
              <a:buSzTx/>
              <a:buFont typeface="Arial" panose="020B0604020202020204" pitchFamily="34" charset="0"/>
              <a:buNone/>
            </a:pPr>
            <a:endParaRPr lang="zh-CN" altLang="en-US" sz="2800">
              <a:solidFill>
                <a:schemeClr val="tx1"/>
              </a:solidFill>
            </a:endParaRPr>
          </a:p>
        </p:txBody>
      </p:sp>
      <p:pic>
        <p:nvPicPr>
          <p:cNvPr id="26" name="Picture 3" descr="4499633_105336781326_2"/>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5373988" y="3138941"/>
            <a:ext cx="3157537" cy="31575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sp>
        <p:nvSpPr>
          <p:cNvPr id="27" name="WordArt 7"/>
          <p:cNvSpPr>
            <a:spLocks noChangeArrowheads="1" noChangeShapeType="1" noTextEdit="1"/>
          </p:cNvSpPr>
          <p:nvPr/>
        </p:nvSpPr>
        <p:spPr bwMode="auto">
          <a:xfrm>
            <a:off x="6362773" y="1488590"/>
            <a:ext cx="1657350" cy="668753"/>
          </a:xfrm>
          <a:prstGeom prst="rect">
            <a:avLst/>
          </a:prstGeom>
        </p:spPr>
        <p:txBody>
          <a:bodyPr wrap="none" fromWordArt="1">
            <a:prstTxWarp prst="textSlantDown">
              <a:avLst>
                <a:gd name="adj" fmla="val 44444"/>
              </a:avLst>
            </a:prstTxWarp>
          </a:bodyPr>
          <a:lstStyle/>
          <a:p>
            <a:pPr algn="ctr"/>
            <a:r>
              <a:rPr lang="zh-CN" altLang="en-US" sz="3600" b="1" kern="10" normalizeH="1" dirty="0">
                <a:ln w="9525">
                  <a:solidFill>
                    <a:srgbClr val="800000"/>
                  </a:solidFill>
                  <a:round/>
                  <a:headEnd/>
                  <a:tailEnd/>
                </a:ln>
                <a:solidFill>
                  <a:schemeClr val="tx2"/>
                </a:solidFill>
                <a:effectLst>
                  <a:outerShdw dist="35921" dir="2700000" algn="ctr" rotWithShape="0">
                    <a:srgbClr val="B2B2B2">
                      <a:alpha val="75000"/>
                    </a:srgbClr>
                  </a:outerShdw>
                </a:effectLst>
                <a:latin typeface="宋体" panose="02010600030101010101" pitchFamily="2" charset="-122"/>
              </a:rPr>
              <a:t>宣讲要点</a:t>
            </a:r>
          </a:p>
        </p:txBody>
      </p:sp>
    </p:spTree>
    <p:extLst>
      <p:ext uri="{BB962C8B-B14F-4D97-AF65-F5344CB8AC3E}">
        <p14:creationId xmlns="" xmlns:p14="http://schemas.microsoft.com/office/powerpoint/2010/main" val="5215603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22" presetClass="entr" presetSubtype="1"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childTnLst>
                          </p:cTn>
                        </p:par>
                        <p:par>
                          <p:cTn id="17" fill="hold">
                            <p:stCondLst>
                              <p:cond delay="1000"/>
                            </p:stCondLst>
                            <p:childTnLst>
                              <p:par>
                                <p:cTn id="18" presetID="2" presetClass="entr" presetSubtype="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1+#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28</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cs typeface="+mn-ea"/>
                <a:sym typeface="+mn-lt"/>
              </a:rPr>
              <a:t>企业客户</a:t>
            </a:r>
            <a:endParaRPr lang="zh-CN" altLang="en-US" sz="2400"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0C7CB83A-FEB5-4AA2-93D4-B8FD8BFED2BD}"/>
              </a:ext>
            </a:extLst>
          </p:cNvPr>
          <p:cNvGrpSpPr/>
          <p:nvPr/>
        </p:nvGrpSpPr>
        <p:grpSpPr>
          <a:xfrm>
            <a:off x="1284056" y="2136049"/>
            <a:ext cx="6480951" cy="2435951"/>
            <a:chOff x="1741256" y="2183674"/>
            <a:chExt cx="5424173" cy="2038747"/>
          </a:xfrm>
        </p:grpSpPr>
        <p:grpSp>
          <p:nvGrpSpPr>
            <p:cNvPr id="9" name="组合 8">
              <a:extLst>
                <a:ext uri="{FF2B5EF4-FFF2-40B4-BE49-F238E27FC236}">
                  <a16:creationId xmlns="" xmlns:a16="http://schemas.microsoft.com/office/drawing/2014/main" id="{A817D374-A871-4EA0-ACB0-54909A719817}"/>
                </a:ext>
              </a:extLst>
            </p:cNvPr>
            <p:cNvGrpSpPr/>
            <p:nvPr/>
          </p:nvGrpSpPr>
          <p:grpSpPr>
            <a:xfrm>
              <a:off x="1741256" y="2183674"/>
              <a:ext cx="5424173" cy="2038747"/>
              <a:chOff x="2508531" y="2201034"/>
              <a:chExt cx="7217717" cy="2712874"/>
            </a:xfrm>
          </p:grpSpPr>
          <p:sp>
            <p:nvSpPr>
              <p:cNvPr id="10" name="矩形 9">
                <a:extLst>
                  <a:ext uri="{FF2B5EF4-FFF2-40B4-BE49-F238E27FC236}">
                    <a16:creationId xmlns="" xmlns:a16="http://schemas.microsoft.com/office/drawing/2014/main" id="{ACD4498E-CD26-4236-AE26-3214CE89E7E6}"/>
                  </a:ext>
                </a:extLst>
              </p:cNvPr>
              <p:cNvSpPr/>
              <p:nvPr/>
            </p:nvSpPr>
            <p:spPr>
              <a:xfrm>
                <a:off x="2508531" y="2201034"/>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083530B6-555B-432A-9125-812098BA47E8}"/>
                  </a:ext>
                </a:extLst>
              </p:cNvPr>
              <p:cNvSpPr/>
              <p:nvPr/>
            </p:nvSpPr>
            <p:spPr>
              <a:xfrm>
                <a:off x="3987256" y="2201034"/>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6BC520E6-35E7-44C7-BBE1-246EE0FFF4F7}"/>
                  </a:ext>
                </a:extLst>
              </p:cNvPr>
              <p:cNvSpPr/>
              <p:nvPr/>
            </p:nvSpPr>
            <p:spPr>
              <a:xfrm>
                <a:off x="5465981" y="2201034"/>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EE9CC832-9526-4CEB-B218-5DA2EFF971A0}"/>
                  </a:ext>
                </a:extLst>
              </p:cNvPr>
              <p:cNvSpPr/>
              <p:nvPr/>
            </p:nvSpPr>
            <p:spPr>
              <a:xfrm>
                <a:off x="6944706" y="2201034"/>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8B9469D4-3E1C-459B-AD81-8F2C5A5F5C17}"/>
                  </a:ext>
                </a:extLst>
              </p:cNvPr>
              <p:cNvSpPr/>
              <p:nvPr/>
            </p:nvSpPr>
            <p:spPr>
              <a:xfrm>
                <a:off x="8423430" y="2201034"/>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F069F73A-2D49-4CA5-BC75-320B93E596BC}"/>
                  </a:ext>
                </a:extLst>
              </p:cNvPr>
              <p:cNvSpPr/>
              <p:nvPr/>
            </p:nvSpPr>
            <p:spPr>
              <a:xfrm>
                <a:off x="2508531" y="3170835"/>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FEF2135B-6C5D-4ECC-84BE-883CA9ADCA21}"/>
                  </a:ext>
                </a:extLst>
              </p:cNvPr>
              <p:cNvSpPr/>
              <p:nvPr/>
            </p:nvSpPr>
            <p:spPr>
              <a:xfrm>
                <a:off x="3987256" y="3170835"/>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77DA8D02-10C4-4CA1-AB0E-7FFACA829CCF}"/>
                  </a:ext>
                </a:extLst>
              </p:cNvPr>
              <p:cNvSpPr/>
              <p:nvPr/>
            </p:nvSpPr>
            <p:spPr>
              <a:xfrm>
                <a:off x="5465981" y="3170835"/>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4FD46D41-CC09-49AF-A4EA-21003C8AC644}"/>
                  </a:ext>
                </a:extLst>
              </p:cNvPr>
              <p:cNvSpPr/>
              <p:nvPr/>
            </p:nvSpPr>
            <p:spPr>
              <a:xfrm>
                <a:off x="6944706" y="3170835"/>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0FAAFC9F-E438-4F7E-9092-93336ED5613D}"/>
                  </a:ext>
                </a:extLst>
              </p:cNvPr>
              <p:cNvSpPr/>
              <p:nvPr/>
            </p:nvSpPr>
            <p:spPr>
              <a:xfrm>
                <a:off x="8423430" y="3170835"/>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AE0F716A-C70E-4E2E-A519-0CBA1372EAF4}"/>
                  </a:ext>
                </a:extLst>
              </p:cNvPr>
              <p:cNvSpPr/>
              <p:nvPr/>
            </p:nvSpPr>
            <p:spPr>
              <a:xfrm>
                <a:off x="2508531" y="4112797"/>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9FBF4DB7-DD8C-4596-88C4-5ECF4E7F4437}"/>
                  </a:ext>
                </a:extLst>
              </p:cNvPr>
              <p:cNvSpPr/>
              <p:nvPr/>
            </p:nvSpPr>
            <p:spPr>
              <a:xfrm>
                <a:off x="3987256" y="4112797"/>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909280B5-BBEA-43FB-8270-CF8359C5F715}"/>
                  </a:ext>
                </a:extLst>
              </p:cNvPr>
              <p:cNvSpPr/>
              <p:nvPr/>
            </p:nvSpPr>
            <p:spPr>
              <a:xfrm>
                <a:off x="5465981" y="4112797"/>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D59FE44B-6469-4756-9ABD-60C71A859C8C}"/>
                  </a:ext>
                </a:extLst>
              </p:cNvPr>
              <p:cNvSpPr/>
              <p:nvPr/>
            </p:nvSpPr>
            <p:spPr>
              <a:xfrm>
                <a:off x="6944706" y="4112797"/>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3F50B7C1-D921-4A08-81BB-D53D328F2ABD}"/>
                  </a:ext>
                </a:extLst>
              </p:cNvPr>
              <p:cNvSpPr/>
              <p:nvPr/>
            </p:nvSpPr>
            <p:spPr>
              <a:xfrm>
                <a:off x="8423430" y="4112797"/>
                <a:ext cx="1302818" cy="801111"/>
              </a:xfrm>
              <a:prstGeom prst="rect">
                <a:avLst/>
              </a:prstGeom>
              <a:solidFill>
                <a:schemeClr val="bg1"/>
              </a:solidFill>
              <a:ln>
                <a:no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a:extLst>
                <a:ext uri="{FF2B5EF4-FFF2-40B4-BE49-F238E27FC236}">
                  <a16:creationId xmlns="" xmlns:a16="http://schemas.microsoft.com/office/drawing/2014/main" id="{D84185A6-82B9-40A2-A245-3746A2F850AE}"/>
                </a:ext>
              </a:extLst>
            </p:cNvPr>
            <p:cNvGrpSpPr/>
            <p:nvPr/>
          </p:nvGrpSpPr>
          <p:grpSpPr>
            <a:xfrm>
              <a:off x="2970979" y="2311000"/>
              <a:ext cx="1743897" cy="1074868"/>
              <a:chOff x="4068121" y="2377376"/>
              <a:chExt cx="2320530" cy="1430280"/>
            </a:xfrm>
          </p:grpSpPr>
          <p:pic>
            <p:nvPicPr>
              <p:cNvPr id="29" name="Picture 3">
                <a:extLst>
                  <a:ext uri="{FF2B5EF4-FFF2-40B4-BE49-F238E27FC236}">
                    <a16:creationId xmlns="" xmlns:a16="http://schemas.microsoft.com/office/drawing/2014/main" id="{A1BACC01-C4A1-4D08-88BF-B9C0850D3FCC}"/>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068121" y="2377376"/>
                <a:ext cx="1037200" cy="4769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 name="Picture 17">
                <a:extLst>
                  <a:ext uri="{FF2B5EF4-FFF2-40B4-BE49-F238E27FC236}">
                    <a16:creationId xmlns="" xmlns:a16="http://schemas.microsoft.com/office/drawing/2014/main" id="{3C2978CD-9A8D-4474-BA1F-49E9147AA700}"/>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667274" y="3326737"/>
                <a:ext cx="721377" cy="4809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pic>
          <p:nvPicPr>
            <p:cNvPr id="31" name="Picture 4">
              <a:extLst>
                <a:ext uri="{FF2B5EF4-FFF2-40B4-BE49-F238E27FC236}">
                  <a16:creationId xmlns="" xmlns:a16="http://schemas.microsoft.com/office/drawing/2014/main" id="{3FD461DB-5C0E-48C7-9751-155BDA82720E}"/>
                </a:ext>
              </a:extLst>
            </p:cNvPr>
            <p:cNvPicPr>
              <a:picLocks noChangeAspect="1" noChangeArrowheads="1"/>
            </p:cNvPicPr>
            <p:nvPr/>
          </p:nvPicPr>
          <p:blipFill>
            <a:blip r:embed="rId6" cstate="print"/>
            <a:srcRect/>
            <a:stretch>
              <a:fillRect/>
            </a:stretch>
          </p:blipFill>
          <p:spPr bwMode="auto">
            <a:xfrm>
              <a:off x="1785919" y="2308213"/>
              <a:ext cx="885817" cy="325446"/>
            </a:xfrm>
            <a:prstGeom prst="rect">
              <a:avLst/>
            </a:prstGeom>
            <a:noFill/>
            <a:ln w="9525">
              <a:noFill/>
              <a:miter lim="800000"/>
              <a:headEnd/>
              <a:tailEnd/>
            </a:ln>
            <a:effectLst/>
          </p:spPr>
        </p:pic>
        <p:pic>
          <p:nvPicPr>
            <p:cNvPr id="32" name="Picture 5">
              <a:extLst>
                <a:ext uri="{FF2B5EF4-FFF2-40B4-BE49-F238E27FC236}">
                  <a16:creationId xmlns="" xmlns:a16="http://schemas.microsoft.com/office/drawing/2014/main" id="{0CA45C38-55EB-439B-93CE-04036F6736AB}"/>
                </a:ext>
              </a:extLst>
            </p:cNvPr>
            <p:cNvPicPr>
              <a:picLocks noChangeAspect="1" noChangeArrowheads="1"/>
            </p:cNvPicPr>
            <p:nvPr/>
          </p:nvPicPr>
          <p:blipFill>
            <a:blip r:embed="rId7" cstate="print"/>
            <a:srcRect/>
            <a:stretch>
              <a:fillRect/>
            </a:stretch>
          </p:blipFill>
          <p:spPr bwMode="auto">
            <a:xfrm>
              <a:off x="2942012" y="3062287"/>
              <a:ext cx="785818" cy="269829"/>
            </a:xfrm>
            <a:prstGeom prst="rect">
              <a:avLst/>
            </a:prstGeom>
            <a:noFill/>
            <a:ln w="9525">
              <a:noFill/>
              <a:miter lim="800000"/>
              <a:headEnd/>
              <a:tailEnd/>
            </a:ln>
            <a:effectLst/>
          </p:spPr>
        </p:pic>
        <p:pic>
          <p:nvPicPr>
            <p:cNvPr id="33" name="Picture 6">
              <a:extLst>
                <a:ext uri="{FF2B5EF4-FFF2-40B4-BE49-F238E27FC236}">
                  <a16:creationId xmlns="" xmlns:a16="http://schemas.microsoft.com/office/drawing/2014/main" id="{A87B1F7B-6A90-4AFD-B08C-2366CB212A10}"/>
                </a:ext>
              </a:extLst>
            </p:cNvPr>
            <p:cNvPicPr>
              <a:picLocks noChangeAspect="1" noChangeArrowheads="1"/>
            </p:cNvPicPr>
            <p:nvPr/>
          </p:nvPicPr>
          <p:blipFill>
            <a:blip r:embed="rId8" cstate="print"/>
            <a:srcRect/>
            <a:stretch>
              <a:fillRect/>
            </a:stretch>
          </p:blipFill>
          <p:spPr bwMode="auto">
            <a:xfrm>
              <a:off x="1908845" y="2991419"/>
              <a:ext cx="559184" cy="462259"/>
            </a:xfrm>
            <a:prstGeom prst="rect">
              <a:avLst/>
            </a:prstGeom>
            <a:noFill/>
            <a:ln w="9525">
              <a:noFill/>
              <a:miter lim="800000"/>
              <a:headEnd/>
              <a:tailEnd/>
            </a:ln>
            <a:effectLst/>
          </p:spPr>
        </p:pic>
        <p:pic>
          <p:nvPicPr>
            <p:cNvPr id="34" name="Picture 7">
              <a:extLst>
                <a:ext uri="{FF2B5EF4-FFF2-40B4-BE49-F238E27FC236}">
                  <a16:creationId xmlns="" xmlns:a16="http://schemas.microsoft.com/office/drawing/2014/main" id="{FBC1AEE4-4D98-4777-BF15-F281F12A3681}"/>
                </a:ext>
              </a:extLst>
            </p:cNvPr>
            <p:cNvPicPr>
              <a:picLocks noChangeAspect="1" noChangeArrowheads="1"/>
            </p:cNvPicPr>
            <p:nvPr/>
          </p:nvPicPr>
          <p:blipFill>
            <a:blip r:embed="rId9" cstate="print"/>
            <a:srcRect/>
            <a:stretch>
              <a:fillRect/>
            </a:stretch>
          </p:blipFill>
          <p:spPr bwMode="auto">
            <a:xfrm>
              <a:off x="4012817" y="2372485"/>
              <a:ext cx="881051" cy="224419"/>
            </a:xfrm>
            <a:prstGeom prst="rect">
              <a:avLst/>
            </a:prstGeom>
            <a:noFill/>
            <a:ln w="9525">
              <a:noFill/>
              <a:miter lim="800000"/>
              <a:headEnd/>
              <a:tailEnd/>
            </a:ln>
            <a:effectLst/>
          </p:spPr>
        </p:pic>
        <p:pic>
          <p:nvPicPr>
            <p:cNvPr id="35" name="Picture 8">
              <a:extLst>
                <a:ext uri="{FF2B5EF4-FFF2-40B4-BE49-F238E27FC236}">
                  <a16:creationId xmlns="" xmlns:a16="http://schemas.microsoft.com/office/drawing/2014/main" id="{EFE28E52-C2A8-4140-A739-947F95FA3044}"/>
                </a:ext>
              </a:extLst>
            </p:cNvPr>
            <p:cNvPicPr>
              <a:picLocks noChangeAspect="1" noChangeArrowheads="1"/>
            </p:cNvPicPr>
            <p:nvPr/>
          </p:nvPicPr>
          <p:blipFill>
            <a:blip r:embed="rId10" cstate="print"/>
            <a:srcRect/>
            <a:stretch>
              <a:fillRect/>
            </a:stretch>
          </p:blipFill>
          <p:spPr bwMode="auto">
            <a:xfrm>
              <a:off x="5105537" y="2385961"/>
              <a:ext cx="941234" cy="247694"/>
            </a:xfrm>
            <a:prstGeom prst="rect">
              <a:avLst/>
            </a:prstGeom>
            <a:noFill/>
            <a:ln w="9525">
              <a:noFill/>
              <a:miter lim="800000"/>
              <a:headEnd/>
              <a:tailEnd/>
            </a:ln>
            <a:effectLst/>
          </p:spPr>
        </p:pic>
        <p:pic>
          <p:nvPicPr>
            <p:cNvPr id="36" name="Picture 9">
              <a:extLst>
                <a:ext uri="{FF2B5EF4-FFF2-40B4-BE49-F238E27FC236}">
                  <a16:creationId xmlns="" xmlns:a16="http://schemas.microsoft.com/office/drawing/2014/main" id="{E68FCFA2-1496-4225-AF41-D602F37AE00B}"/>
                </a:ext>
              </a:extLst>
            </p:cNvPr>
            <p:cNvPicPr>
              <a:picLocks noChangeAspect="1" noChangeArrowheads="1"/>
            </p:cNvPicPr>
            <p:nvPr/>
          </p:nvPicPr>
          <p:blipFill>
            <a:blip r:embed="rId11" cstate="print"/>
            <a:srcRect/>
            <a:stretch>
              <a:fillRect/>
            </a:stretch>
          </p:blipFill>
          <p:spPr bwMode="auto">
            <a:xfrm>
              <a:off x="5204004" y="2955130"/>
              <a:ext cx="736462" cy="500066"/>
            </a:xfrm>
            <a:prstGeom prst="rect">
              <a:avLst/>
            </a:prstGeom>
            <a:noFill/>
            <a:ln w="9525">
              <a:noFill/>
              <a:miter lim="800000"/>
              <a:headEnd/>
              <a:tailEnd/>
            </a:ln>
            <a:effectLst/>
          </p:spPr>
        </p:pic>
        <p:pic>
          <p:nvPicPr>
            <p:cNvPr id="37" name="Picture 10">
              <a:extLst>
                <a:ext uri="{FF2B5EF4-FFF2-40B4-BE49-F238E27FC236}">
                  <a16:creationId xmlns="" xmlns:a16="http://schemas.microsoft.com/office/drawing/2014/main" id="{03603701-C7A8-4D93-AD11-D7D00C81076E}"/>
                </a:ext>
              </a:extLst>
            </p:cNvPr>
            <p:cNvPicPr>
              <a:picLocks noChangeAspect="1" noChangeArrowheads="1"/>
            </p:cNvPicPr>
            <p:nvPr/>
          </p:nvPicPr>
          <p:blipFill>
            <a:blip r:embed="rId12" cstate="print"/>
            <a:srcRect/>
            <a:stretch>
              <a:fillRect/>
            </a:stretch>
          </p:blipFill>
          <p:spPr bwMode="auto">
            <a:xfrm>
              <a:off x="1800199" y="3809413"/>
              <a:ext cx="857256" cy="214314"/>
            </a:xfrm>
            <a:prstGeom prst="rect">
              <a:avLst/>
            </a:prstGeom>
            <a:noFill/>
            <a:ln w="9525">
              <a:noFill/>
              <a:miter lim="800000"/>
              <a:headEnd/>
              <a:tailEnd/>
            </a:ln>
            <a:effectLst/>
          </p:spPr>
        </p:pic>
        <p:pic>
          <p:nvPicPr>
            <p:cNvPr id="38" name="Picture 11">
              <a:extLst>
                <a:ext uri="{FF2B5EF4-FFF2-40B4-BE49-F238E27FC236}">
                  <a16:creationId xmlns="" xmlns:a16="http://schemas.microsoft.com/office/drawing/2014/main" id="{DBA98022-8537-48BB-834A-2EC395A301F4}"/>
                </a:ext>
              </a:extLst>
            </p:cNvPr>
            <p:cNvPicPr>
              <a:picLocks noChangeAspect="1" noChangeArrowheads="1"/>
            </p:cNvPicPr>
            <p:nvPr/>
          </p:nvPicPr>
          <p:blipFill>
            <a:blip r:embed="rId13" cstate="print"/>
            <a:srcRect/>
            <a:stretch>
              <a:fillRect/>
            </a:stretch>
          </p:blipFill>
          <p:spPr bwMode="auto">
            <a:xfrm>
              <a:off x="2916957" y="3776667"/>
              <a:ext cx="815203" cy="250832"/>
            </a:xfrm>
            <a:prstGeom prst="rect">
              <a:avLst/>
            </a:prstGeom>
            <a:noFill/>
            <a:ln w="9525">
              <a:noFill/>
              <a:miter lim="800000"/>
              <a:headEnd/>
              <a:tailEnd/>
            </a:ln>
            <a:effectLst/>
          </p:spPr>
        </p:pic>
        <p:pic>
          <p:nvPicPr>
            <p:cNvPr id="39" name="Picture 12">
              <a:extLst>
                <a:ext uri="{FF2B5EF4-FFF2-40B4-BE49-F238E27FC236}">
                  <a16:creationId xmlns="" xmlns:a16="http://schemas.microsoft.com/office/drawing/2014/main" id="{D00D38BE-3D1C-47B6-A8D1-D40F7567F99E}"/>
                </a:ext>
              </a:extLst>
            </p:cNvPr>
            <p:cNvPicPr>
              <a:picLocks noChangeAspect="1" noChangeArrowheads="1"/>
            </p:cNvPicPr>
            <p:nvPr/>
          </p:nvPicPr>
          <p:blipFill>
            <a:blip r:embed="rId14" cstate="print"/>
            <a:srcRect/>
            <a:stretch>
              <a:fillRect/>
            </a:stretch>
          </p:blipFill>
          <p:spPr bwMode="auto">
            <a:xfrm>
              <a:off x="4214811" y="3705229"/>
              <a:ext cx="500066" cy="414333"/>
            </a:xfrm>
            <a:prstGeom prst="rect">
              <a:avLst/>
            </a:prstGeom>
            <a:noFill/>
            <a:ln w="9525">
              <a:noFill/>
              <a:miter lim="800000"/>
              <a:headEnd/>
              <a:tailEnd/>
            </a:ln>
            <a:effectLst/>
          </p:spPr>
        </p:pic>
        <p:pic>
          <p:nvPicPr>
            <p:cNvPr id="40" name="Picture 13">
              <a:extLst>
                <a:ext uri="{FF2B5EF4-FFF2-40B4-BE49-F238E27FC236}">
                  <a16:creationId xmlns="" xmlns:a16="http://schemas.microsoft.com/office/drawing/2014/main" id="{A963A34D-DC92-4525-B27D-F6E193D74DF2}"/>
                </a:ext>
              </a:extLst>
            </p:cNvPr>
            <p:cNvPicPr>
              <a:picLocks noChangeAspect="1" noChangeArrowheads="1"/>
            </p:cNvPicPr>
            <p:nvPr/>
          </p:nvPicPr>
          <p:blipFill>
            <a:blip r:embed="rId15" cstate="print"/>
            <a:srcRect/>
            <a:stretch>
              <a:fillRect/>
            </a:stretch>
          </p:blipFill>
          <p:spPr bwMode="auto">
            <a:xfrm>
              <a:off x="6286513" y="2347907"/>
              <a:ext cx="764376" cy="285748"/>
            </a:xfrm>
            <a:prstGeom prst="rect">
              <a:avLst/>
            </a:prstGeom>
            <a:noFill/>
            <a:ln w="9525">
              <a:noFill/>
              <a:miter lim="800000"/>
              <a:headEnd/>
              <a:tailEnd/>
            </a:ln>
            <a:effectLst/>
          </p:spPr>
        </p:pic>
        <p:pic>
          <p:nvPicPr>
            <p:cNvPr id="42" name="Picture 2">
              <a:extLst>
                <a:ext uri="{FF2B5EF4-FFF2-40B4-BE49-F238E27FC236}">
                  <a16:creationId xmlns="" xmlns:a16="http://schemas.microsoft.com/office/drawing/2014/main" id="{498AD799-DCA3-4479-8B01-5D6BFAD2C890}"/>
                </a:ext>
              </a:extLst>
            </p:cNvPr>
            <p:cNvPicPr>
              <a:picLocks noChangeAspect="1" noChangeArrowheads="1"/>
            </p:cNvPicPr>
            <p:nvPr/>
          </p:nvPicPr>
          <p:blipFill>
            <a:blip r:embed="rId16" cstate="print"/>
            <a:srcRect/>
            <a:stretch>
              <a:fillRect/>
            </a:stretch>
          </p:blipFill>
          <p:spPr bwMode="auto">
            <a:xfrm>
              <a:off x="5214943" y="3705229"/>
              <a:ext cx="714380" cy="411083"/>
            </a:xfrm>
            <a:prstGeom prst="rect">
              <a:avLst/>
            </a:prstGeom>
            <a:noFill/>
            <a:ln w="9525">
              <a:noFill/>
              <a:miter lim="800000"/>
              <a:headEnd/>
              <a:tailEnd/>
            </a:ln>
            <a:effectLst/>
          </p:spPr>
        </p:pic>
        <p:pic>
          <p:nvPicPr>
            <p:cNvPr id="43" name="Picture 3">
              <a:extLst>
                <a:ext uri="{FF2B5EF4-FFF2-40B4-BE49-F238E27FC236}">
                  <a16:creationId xmlns="" xmlns:a16="http://schemas.microsoft.com/office/drawing/2014/main" id="{7FF5027F-97F2-487D-8DD7-AAE3DF689C27}"/>
                </a:ext>
              </a:extLst>
            </p:cNvPr>
            <p:cNvPicPr>
              <a:picLocks noChangeAspect="1" noChangeArrowheads="1"/>
            </p:cNvPicPr>
            <p:nvPr/>
          </p:nvPicPr>
          <p:blipFill>
            <a:blip r:embed="rId17" cstate="print"/>
            <a:srcRect/>
            <a:stretch>
              <a:fillRect/>
            </a:stretch>
          </p:blipFill>
          <p:spPr bwMode="auto">
            <a:xfrm>
              <a:off x="6252952" y="3776667"/>
              <a:ext cx="835814" cy="240027"/>
            </a:xfrm>
            <a:prstGeom prst="rect">
              <a:avLst/>
            </a:prstGeom>
            <a:noFill/>
            <a:ln w="9525">
              <a:noFill/>
              <a:miter lim="800000"/>
              <a:headEnd/>
              <a:tailEnd/>
            </a:ln>
            <a:effectLst/>
          </p:spPr>
        </p:pic>
      </p:grpSp>
      <p:pic>
        <p:nvPicPr>
          <p:cNvPr id="44" name="图片 43"/>
          <p:cNvPicPr>
            <a:picLocks noChangeAspect="1" noChangeArrowheads="1"/>
          </p:cNvPicPr>
          <p:nvPr/>
        </p:nvPicPr>
        <p:blipFill rotWithShape="1">
          <a:blip r:embed="rId18" cstate="print"/>
          <a:srcRect r="64875"/>
          <a:stretch/>
        </p:blipFill>
        <p:spPr bwMode="auto">
          <a:xfrm>
            <a:off x="6599819" y="3080392"/>
            <a:ext cx="1165188" cy="552320"/>
          </a:xfrm>
          <a:prstGeom prst="rect">
            <a:avLst/>
          </a:prstGeom>
          <a:noFill/>
          <a:ln w="9525">
            <a:noFill/>
            <a:miter lim="800000"/>
            <a:headEnd/>
            <a:tailEnd/>
          </a:ln>
        </p:spPr>
      </p:pic>
    </p:spTree>
    <p:extLst>
      <p:ext uri="{BB962C8B-B14F-4D97-AF65-F5344CB8AC3E}">
        <p14:creationId xmlns="" xmlns:p14="http://schemas.microsoft.com/office/powerpoint/2010/main" val="10150171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24466" y="6390341"/>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smtClean="0">
                <a:solidFill>
                  <a:schemeClr val="bg1"/>
                </a:solidFill>
                <a:latin typeface="Arial" pitchFamily="34" charset="0"/>
                <a:ea typeface="Adobe 黑体 Std R" pitchFamily="34" charset="-122"/>
                <a:cs typeface="Arial" pitchFamily="34" charset="0"/>
              </a:rPr>
              <a:t>29</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319807ED-54E5-4ACA-8BF9-E5DBF169732D}"/>
              </a:ext>
            </a:extLst>
          </p:cNvPr>
          <p:cNvSpPr txBox="1"/>
          <p:nvPr/>
        </p:nvSpPr>
        <p:spPr>
          <a:xfrm flipH="1">
            <a:off x="526879" y="338539"/>
            <a:ext cx="3534580"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人才战略</a:t>
            </a:r>
            <a:endParaRPr lang="zh-CN" altLang="en-US" sz="2400" dirty="0">
              <a:latin typeface="微软雅黑" panose="020B0503020204020204" pitchFamily="34" charset="-122"/>
              <a:ea typeface="微软雅黑" panose="020B0503020204020204" pitchFamily="34" charset="-122"/>
            </a:endParaRPr>
          </a:p>
        </p:txBody>
      </p:sp>
      <p:sp>
        <p:nvSpPr>
          <p:cNvPr id="41" name="文本框 2"/>
          <p:cNvSpPr txBox="1">
            <a:spLocks noChangeArrowheads="1"/>
          </p:cNvSpPr>
          <p:nvPr/>
        </p:nvSpPr>
        <p:spPr bwMode="auto">
          <a:xfrm>
            <a:off x="427271" y="895539"/>
            <a:ext cx="601625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zh-CN" altLang="en-US" sz="2000" dirty="0">
                <a:solidFill>
                  <a:schemeClr val="tx1"/>
                </a:solidFill>
              </a:rPr>
              <a:t>人才需求</a:t>
            </a:r>
            <a:r>
              <a:rPr lang="en-US" altLang="zh-CN" sz="2000" dirty="0" smtClean="0">
                <a:solidFill>
                  <a:schemeClr val="tx1"/>
                </a:solidFill>
              </a:rPr>
              <a:t>——</a:t>
            </a:r>
            <a:r>
              <a:rPr lang="zh-CN" altLang="en-US" sz="2000" dirty="0" smtClean="0">
                <a:solidFill>
                  <a:schemeClr val="tx1"/>
                </a:solidFill>
              </a:rPr>
              <a:t>管理培训生</a:t>
            </a:r>
            <a:endParaRPr lang="zh-CN" altLang="en-US" sz="2000" dirty="0">
              <a:solidFill>
                <a:schemeClr val="tx1"/>
              </a:solidFill>
            </a:endParaRPr>
          </a:p>
        </p:txBody>
      </p:sp>
      <p:sp>
        <p:nvSpPr>
          <p:cNvPr id="45" name="Rectangle 3"/>
          <p:cNvSpPr>
            <a:spLocks noChangeArrowheads="1"/>
          </p:cNvSpPr>
          <p:nvPr/>
        </p:nvSpPr>
        <p:spPr bwMode="auto">
          <a:xfrm>
            <a:off x="292653" y="1215049"/>
            <a:ext cx="8582025" cy="55399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spcBef>
                <a:spcPct val="50000"/>
              </a:spcBef>
              <a:buClr>
                <a:schemeClr val="tx2"/>
              </a:buClr>
              <a:buSzPct val="70000"/>
              <a:buFont typeface="Wingdings" panose="05000000000000000000" pitchFamily="2" charset="2"/>
              <a:buChar char="§"/>
              <a:tabLst>
                <a:tab pos="228600" algn="l"/>
              </a:tabLst>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tabLst>
                <a:tab pos="228600" algn="l"/>
              </a:tabLst>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tabLst>
                <a:tab pos="228600" algn="l"/>
              </a:tabLst>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tabLst>
                <a:tab pos="228600" algn="l"/>
              </a:tabLst>
              <a:defRPr sz="2000">
                <a:solidFill>
                  <a:srgbClr val="000000"/>
                </a:solidFill>
                <a:latin typeface="Arial" panose="020B0604020202020204" pitchFamily="34" charset="0"/>
                <a:ea typeface="宋体" panose="02010600030101010101" pitchFamily="2" charset="-122"/>
              </a:defRPr>
            </a:lvl9pPr>
          </a:lstStyle>
          <a:p>
            <a:pPr eaLnBrk="1" hangingPunct="1">
              <a:spcBef>
                <a:spcPct val="0"/>
              </a:spcBef>
              <a:buSzTx/>
              <a:buFont typeface="Wingdings" panose="05000000000000000000" pitchFamily="2" charset="2"/>
              <a:buNone/>
            </a:pPr>
            <a:endParaRPr lang="en-US" altLang="zh-CN" sz="1000" dirty="0">
              <a:solidFill>
                <a:schemeClr val="tx1"/>
              </a:solidFill>
              <a:latin typeface="楷体" panose="02010609060101010101" pitchFamily="49" charset="-122"/>
              <a:ea typeface="楷体" panose="02010609060101010101" pitchFamily="49" charset="-122"/>
            </a:endParaRPr>
          </a:p>
          <a:p>
            <a:pPr eaLnBrk="1" hangingPunct="1">
              <a:spcBef>
                <a:spcPct val="0"/>
              </a:spcBef>
              <a:buSzTx/>
              <a:buFont typeface="Wingdings" panose="05000000000000000000" pitchFamily="2" charset="2"/>
              <a:buChar char="Ø"/>
            </a:pPr>
            <a:r>
              <a:rPr lang="zh-CN" altLang="en-US" sz="2000" dirty="0">
                <a:solidFill>
                  <a:schemeClr val="tx1"/>
                </a:solidFill>
                <a:latin typeface="+mn-ea"/>
                <a:ea typeface="+mn-ea"/>
              </a:rPr>
              <a:t>招聘人数</a:t>
            </a:r>
            <a:r>
              <a:rPr lang="zh-CN" altLang="en-US" sz="2000" dirty="0" smtClean="0">
                <a:solidFill>
                  <a:schemeClr val="tx1"/>
                </a:solidFill>
                <a:latin typeface="+mn-ea"/>
                <a:ea typeface="+mn-ea"/>
              </a:rPr>
              <a:t>：</a:t>
            </a:r>
            <a:r>
              <a:rPr lang="en-US" altLang="zh-CN" sz="2000" dirty="0" smtClean="0">
                <a:solidFill>
                  <a:schemeClr val="tx1"/>
                </a:solidFill>
                <a:latin typeface="+mn-ea"/>
                <a:ea typeface="+mn-ea"/>
              </a:rPr>
              <a:t>30</a:t>
            </a:r>
            <a:r>
              <a:rPr lang="zh-CN" altLang="en-US" sz="2000" dirty="0" smtClean="0">
                <a:solidFill>
                  <a:schemeClr val="tx1"/>
                </a:solidFill>
                <a:latin typeface="+mn-ea"/>
                <a:ea typeface="+mn-ea"/>
              </a:rPr>
              <a:t>名 （男女不限）</a:t>
            </a:r>
            <a:endParaRPr lang="zh-CN" altLang="en-US" sz="2000" dirty="0">
              <a:solidFill>
                <a:schemeClr val="tx1"/>
              </a:solidFill>
              <a:latin typeface="+mn-ea"/>
              <a:ea typeface="+mn-ea"/>
            </a:endParaRPr>
          </a:p>
          <a:p>
            <a:pPr eaLnBrk="1" hangingPunct="1">
              <a:spcBef>
                <a:spcPct val="0"/>
              </a:spcBef>
              <a:buSzTx/>
              <a:buFont typeface="Wingdings" panose="05000000000000000000" pitchFamily="2" charset="2"/>
              <a:buNone/>
            </a:pPr>
            <a:endParaRPr lang="en-US" altLang="zh-CN" sz="2000" dirty="0">
              <a:solidFill>
                <a:schemeClr val="tx1"/>
              </a:solidFill>
              <a:latin typeface="+mn-ea"/>
              <a:ea typeface="+mn-ea"/>
            </a:endParaRPr>
          </a:p>
          <a:p>
            <a:pPr eaLnBrk="1" hangingPunct="1">
              <a:spcBef>
                <a:spcPct val="0"/>
              </a:spcBef>
              <a:buSzTx/>
              <a:buFont typeface="Wingdings" panose="05000000000000000000" pitchFamily="2" charset="2"/>
              <a:buChar char="Ø"/>
            </a:pPr>
            <a:r>
              <a:rPr lang="zh-CN" altLang="en-US" sz="2000" dirty="0">
                <a:solidFill>
                  <a:schemeClr val="tx1"/>
                </a:solidFill>
                <a:latin typeface="+mn-ea"/>
                <a:ea typeface="+mn-ea"/>
              </a:rPr>
              <a:t>任职要求</a:t>
            </a:r>
            <a:r>
              <a:rPr lang="zh-CN" altLang="en-US" sz="2000" dirty="0" smtClean="0">
                <a:solidFill>
                  <a:schemeClr val="tx1"/>
                </a:solidFill>
                <a:latin typeface="+mn-ea"/>
                <a:ea typeface="+mn-ea"/>
              </a:rPr>
              <a:t>：</a:t>
            </a:r>
            <a:endParaRPr lang="en-US" altLang="zh-CN" sz="2000" dirty="0" smtClean="0">
              <a:solidFill>
                <a:schemeClr val="tx1"/>
              </a:solidFill>
              <a:latin typeface="+mn-ea"/>
              <a:ea typeface="+mn-ea"/>
            </a:endParaRPr>
          </a:p>
          <a:p>
            <a:pPr eaLnBrk="1" hangingPunct="1">
              <a:spcBef>
                <a:spcPct val="0"/>
              </a:spcBef>
              <a:buSzTx/>
              <a:buFont typeface="Wingdings" panose="05000000000000000000" pitchFamily="2" charset="2"/>
              <a:buChar char="Ø"/>
            </a:pPr>
            <a:endParaRPr lang="zh-CN" altLang="en-US" sz="2000" dirty="0">
              <a:solidFill>
                <a:schemeClr val="tx1"/>
              </a:solidFill>
              <a:latin typeface="+mn-ea"/>
              <a:ea typeface="+mn-ea"/>
            </a:endParaRPr>
          </a:p>
          <a:p>
            <a:pPr eaLnBrk="1" hangingPunct="1">
              <a:spcBef>
                <a:spcPct val="0"/>
              </a:spcBef>
              <a:buSzTx/>
              <a:buFont typeface="Wingdings" panose="05000000000000000000" pitchFamily="2" charset="2"/>
              <a:buNone/>
            </a:pPr>
            <a:r>
              <a:rPr lang="en-US" altLang="zh-CN" sz="2000" dirty="0" smtClean="0">
                <a:solidFill>
                  <a:schemeClr val="tx1"/>
                </a:solidFill>
                <a:latin typeface="+mn-ea"/>
                <a:ea typeface="+mn-ea"/>
              </a:rPr>
              <a:t>  1.</a:t>
            </a:r>
            <a:r>
              <a:rPr lang="zh-CN" altLang="en-US" sz="2000" dirty="0" smtClean="0">
                <a:solidFill>
                  <a:schemeClr val="tx1"/>
                </a:solidFill>
                <a:latin typeface="+mn-ea"/>
                <a:ea typeface="+mn-ea"/>
              </a:rPr>
              <a:t>专科以上学历，</a:t>
            </a:r>
            <a:r>
              <a:rPr lang="zh-CN" altLang="en-US" sz="2000" dirty="0" smtClean="0">
                <a:solidFill>
                  <a:schemeClr val="tx1"/>
                </a:solidFill>
                <a:latin typeface="+mn-ea"/>
                <a:ea typeface="+mn-ea"/>
              </a:rPr>
              <a:t>材料、化学工程、环境</a:t>
            </a:r>
            <a:r>
              <a:rPr lang="zh-CN" altLang="en-US" sz="2000" dirty="0" smtClean="0">
                <a:solidFill>
                  <a:schemeClr val="tx1"/>
                </a:solidFill>
                <a:latin typeface="+mn-ea"/>
                <a:ea typeface="+mn-ea"/>
              </a:rPr>
              <a:t>及相关理工科专业毕业；</a:t>
            </a:r>
            <a:endParaRPr lang="en-US" altLang="zh-CN" sz="2000" dirty="0" smtClean="0">
              <a:solidFill>
                <a:schemeClr val="tx1"/>
              </a:solidFill>
              <a:latin typeface="+mn-ea"/>
              <a:ea typeface="+mn-ea"/>
            </a:endParaRPr>
          </a:p>
          <a:p>
            <a:pPr eaLnBrk="1" hangingPunct="1">
              <a:spcBef>
                <a:spcPct val="0"/>
              </a:spcBef>
              <a:buSzTx/>
              <a:buFont typeface="Wingdings" panose="05000000000000000000" pitchFamily="2" charset="2"/>
              <a:buNone/>
            </a:pPr>
            <a:endParaRPr lang="zh-CN" altLang="en-US" sz="2000" dirty="0">
              <a:solidFill>
                <a:schemeClr val="tx1"/>
              </a:solidFill>
              <a:latin typeface="+mn-ea"/>
              <a:ea typeface="+mn-ea"/>
            </a:endParaRPr>
          </a:p>
          <a:p>
            <a:pPr eaLnBrk="1" hangingPunct="1">
              <a:spcBef>
                <a:spcPct val="0"/>
              </a:spcBef>
              <a:buSzTx/>
              <a:buFont typeface="Wingdings" panose="05000000000000000000" pitchFamily="2" charset="2"/>
              <a:buNone/>
            </a:pPr>
            <a:r>
              <a:rPr lang="en-US" altLang="zh-CN" sz="2000" dirty="0" smtClean="0">
                <a:solidFill>
                  <a:schemeClr val="tx1"/>
                </a:solidFill>
                <a:latin typeface="+mn-ea"/>
                <a:ea typeface="+mn-ea"/>
              </a:rPr>
              <a:t>  2.</a:t>
            </a:r>
            <a:r>
              <a:rPr lang="zh-CN" altLang="en-US" sz="2000" dirty="0" smtClean="0">
                <a:solidFill>
                  <a:schemeClr val="tx1"/>
                </a:solidFill>
                <a:latin typeface="+mn-ea"/>
                <a:ea typeface="+mn-ea"/>
              </a:rPr>
              <a:t>热爱研发事业，</a:t>
            </a:r>
            <a:r>
              <a:rPr lang="en-US" altLang="zh-CN" sz="2000" dirty="0" err="1" smtClean="0">
                <a:solidFill>
                  <a:schemeClr val="tx1"/>
                </a:solidFill>
                <a:latin typeface="+mn-ea"/>
                <a:ea typeface="+mn-ea"/>
              </a:rPr>
              <a:t>具备</a:t>
            </a:r>
            <a:r>
              <a:rPr lang="zh-CN" altLang="en-US" sz="2000" dirty="0" smtClean="0">
                <a:solidFill>
                  <a:schemeClr val="tx1"/>
                </a:solidFill>
                <a:latin typeface="+mn-ea"/>
                <a:ea typeface="+mn-ea"/>
              </a:rPr>
              <a:t>较强的学习</a:t>
            </a:r>
            <a:r>
              <a:rPr lang="en-US" altLang="zh-CN" sz="2000" dirty="0" err="1" smtClean="0">
                <a:solidFill>
                  <a:schemeClr val="tx1"/>
                </a:solidFill>
                <a:latin typeface="+mn-ea"/>
                <a:ea typeface="+mn-ea"/>
              </a:rPr>
              <a:t>能力</a:t>
            </a:r>
            <a:r>
              <a:rPr lang="zh-CN" altLang="en-US" sz="2000" dirty="0" smtClean="0">
                <a:solidFill>
                  <a:schemeClr val="tx1"/>
                </a:solidFill>
                <a:latin typeface="+mn-ea"/>
                <a:ea typeface="+mn-ea"/>
              </a:rPr>
              <a:t>和团队意识</a:t>
            </a:r>
            <a:r>
              <a:rPr lang="en-US" altLang="zh-CN" sz="2000" dirty="0" smtClean="0">
                <a:solidFill>
                  <a:schemeClr val="tx1"/>
                </a:solidFill>
                <a:latin typeface="+mn-ea"/>
                <a:ea typeface="+mn-ea"/>
              </a:rPr>
              <a:t>；</a:t>
            </a:r>
          </a:p>
          <a:p>
            <a:pPr eaLnBrk="1" hangingPunct="1">
              <a:spcBef>
                <a:spcPct val="0"/>
              </a:spcBef>
              <a:buSzTx/>
              <a:buFont typeface="Wingdings" panose="05000000000000000000" pitchFamily="2" charset="2"/>
              <a:buNone/>
            </a:pPr>
            <a:endParaRPr lang="en-US" altLang="zh-CN" sz="2000" dirty="0">
              <a:solidFill>
                <a:schemeClr val="tx1"/>
              </a:solidFill>
              <a:latin typeface="+mn-ea"/>
              <a:ea typeface="+mn-ea"/>
            </a:endParaRPr>
          </a:p>
          <a:p>
            <a:pPr>
              <a:spcBef>
                <a:spcPct val="0"/>
              </a:spcBef>
              <a:buSzTx/>
              <a:buNone/>
            </a:pPr>
            <a:r>
              <a:rPr lang="en-US" altLang="zh-CN" sz="2000" dirty="0" smtClean="0">
                <a:solidFill>
                  <a:schemeClr val="tx1"/>
                </a:solidFill>
                <a:latin typeface="+mn-ea"/>
                <a:ea typeface="+mn-ea"/>
              </a:rPr>
              <a:t>  3.</a:t>
            </a:r>
            <a:r>
              <a:rPr lang="zh-CN" altLang="en-US" sz="2000" dirty="0" smtClean="0">
                <a:solidFill>
                  <a:schemeClr val="tx1"/>
                </a:solidFill>
                <a:latin typeface="+mn-ea"/>
                <a:ea typeface="+mn-ea"/>
              </a:rPr>
              <a:t>能够</a:t>
            </a:r>
            <a:r>
              <a:rPr lang="zh-CN" altLang="en-US" sz="2000" dirty="0" smtClean="0">
                <a:solidFill>
                  <a:schemeClr val="tx1"/>
                </a:solidFill>
                <a:latin typeface="+mn-ea"/>
              </a:rPr>
              <a:t>专心学习技术</a:t>
            </a:r>
            <a:r>
              <a:rPr lang="en-US" altLang="zh-CN" sz="2000" dirty="0" smtClean="0">
                <a:solidFill>
                  <a:schemeClr val="tx1"/>
                </a:solidFill>
                <a:latin typeface="+mn-ea"/>
                <a:ea typeface="+mn-ea"/>
              </a:rPr>
              <a:t>。</a:t>
            </a:r>
            <a:endParaRPr lang="en-US" altLang="zh-CN" sz="2000" dirty="0">
              <a:solidFill>
                <a:schemeClr val="tx1"/>
              </a:solidFill>
              <a:latin typeface="+mn-ea"/>
              <a:ea typeface="+mn-ea"/>
            </a:endParaRPr>
          </a:p>
          <a:p>
            <a:pPr eaLnBrk="1" hangingPunct="1">
              <a:spcBef>
                <a:spcPct val="0"/>
              </a:spcBef>
              <a:buSzTx/>
              <a:buFont typeface="Wingdings" panose="05000000000000000000" pitchFamily="2" charset="2"/>
              <a:buNone/>
            </a:pPr>
            <a:endParaRPr lang="en-US" altLang="zh-CN" sz="2000" dirty="0">
              <a:solidFill>
                <a:schemeClr val="tx1"/>
              </a:solidFill>
              <a:latin typeface="+mn-ea"/>
              <a:ea typeface="+mn-ea"/>
            </a:endParaRPr>
          </a:p>
          <a:p>
            <a:pPr eaLnBrk="1" hangingPunct="1">
              <a:spcBef>
                <a:spcPct val="0"/>
              </a:spcBef>
              <a:buSzTx/>
              <a:buFont typeface="Wingdings" panose="05000000000000000000" pitchFamily="2" charset="2"/>
              <a:buChar char="Ø"/>
            </a:pPr>
            <a:r>
              <a:rPr lang="zh-CN" altLang="en-US" sz="2000" dirty="0">
                <a:solidFill>
                  <a:schemeClr val="tx1"/>
                </a:solidFill>
                <a:latin typeface="+mn-ea"/>
                <a:ea typeface="+mn-ea"/>
              </a:rPr>
              <a:t>工作职责</a:t>
            </a:r>
            <a:r>
              <a:rPr lang="zh-CN" altLang="en-US" sz="2000" dirty="0" smtClean="0">
                <a:solidFill>
                  <a:schemeClr val="tx1"/>
                </a:solidFill>
                <a:latin typeface="+mn-ea"/>
                <a:ea typeface="+mn-ea"/>
              </a:rPr>
              <a:t>：</a:t>
            </a:r>
            <a:endParaRPr lang="en-US" altLang="zh-CN" sz="2000" dirty="0">
              <a:solidFill>
                <a:schemeClr val="tx1"/>
              </a:solidFill>
              <a:latin typeface="+mn-ea"/>
              <a:ea typeface="+mn-ea"/>
            </a:endParaRPr>
          </a:p>
          <a:p>
            <a:pPr eaLnBrk="1" hangingPunct="1">
              <a:spcBef>
                <a:spcPct val="0"/>
              </a:spcBef>
              <a:buSzTx/>
              <a:buNone/>
            </a:pPr>
            <a:endParaRPr lang="zh-CN" altLang="en-US" sz="2000" dirty="0">
              <a:solidFill>
                <a:schemeClr val="tx1"/>
              </a:solidFill>
              <a:latin typeface="+mn-ea"/>
              <a:ea typeface="+mn-ea"/>
            </a:endParaRPr>
          </a:p>
          <a:p>
            <a:pPr>
              <a:spcBef>
                <a:spcPct val="0"/>
              </a:spcBef>
              <a:buClrTx/>
              <a:buSzTx/>
              <a:buNone/>
            </a:pPr>
            <a:r>
              <a:rPr lang="en-US" altLang="zh-CN" sz="2000" dirty="0" smtClean="0">
                <a:solidFill>
                  <a:schemeClr val="tx1"/>
                </a:solidFill>
                <a:latin typeface="+mn-ea"/>
              </a:rPr>
              <a:t>  1</a:t>
            </a:r>
            <a:r>
              <a:rPr lang="de-CH" altLang="en-US" sz="2000" dirty="0" smtClean="0">
                <a:solidFill>
                  <a:schemeClr val="tx1"/>
                </a:solidFill>
                <a:latin typeface="+mn-ea"/>
                <a:ea typeface="+mn-ea"/>
              </a:rPr>
              <a:t>.</a:t>
            </a:r>
            <a:r>
              <a:rPr lang="zh-CN" altLang="en-US" sz="2000" dirty="0" smtClean="0">
                <a:solidFill>
                  <a:schemeClr val="tx1"/>
                </a:solidFill>
                <a:latin typeface="+mn-ea"/>
                <a:ea typeface="+mn-ea"/>
              </a:rPr>
              <a:t>对新产品开发导入进行科学的技术预测，做好新产品的开发规划；</a:t>
            </a:r>
            <a:endParaRPr lang="de-CH" altLang="en-US" sz="2000" dirty="0">
              <a:solidFill>
                <a:schemeClr val="tx1"/>
              </a:solidFill>
              <a:latin typeface="+mn-ea"/>
              <a:ea typeface="+mn-ea"/>
            </a:endParaRPr>
          </a:p>
          <a:p>
            <a:pPr eaLnBrk="1" hangingPunct="1">
              <a:spcBef>
                <a:spcPct val="0"/>
              </a:spcBef>
              <a:buClrTx/>
              <a:buSzTx/>
              <a:buFont typeface="Arial" panose="020B0604020202020204" pitchFamily="34" charset="0"/>
              <a:buNone/>
            </a:pPr>
            <a:r>
              <a:rPr lang="zh-CN" altLang="en-US" sz="2000" dirty="0" smtClean="0">
                <a:solidFill>
                  <a:schemeClr val="tx1"/>
                </a:solidFill>
                <a:latin typeface="+mn-ea"/>
                <a:ea typeface="+mn-ea"/>
              </a:rPr>
              <a:t> </a:t>
            </a:r>
            <a:endParaRPr lang="zh-CN" altLang="en-US" sz="2000" dirty="0">
              <a:solidFill>
                <a:schemeClr val="tx1"/>
              </a:solidFill>
              <a:latin typeface="+mn-ea"/>
              <a:ea typeface="+mn-ea"/>
            </a:endParaRPr>
          </a:p>
          <a:p>
            <a:pPr eaLnBrk="1" hangingPunct="1">
              <a:spcBef>
                <a:spcPct val="0"/>
              </a:spcBef>
              <a:buClrTx/>
              <a:buSzTx/>
              <a:buFont typeface="Arial" panose="020B0604020202020204" pitchFamily="34" charset="0"/>
              <a:buNone/>
            </a:pPr>
            <a:r>
              <a:rPr lang="zh-CN" altLang="en-US" sz="2000" dirty="0" smtClean="0">
                <a:solidFill>
                  <a:schemeClr val="tx1"/>
                </a:solidFill>
                <a:latin typeface="+mn-ea"/>
                <a:ea typeface="+mn-ea"/>
              </a:rPr>
              <a:t>  </a:t>
            </a:r>
            <a:r>
              <a:rPr lang="en-US" altLang="zh-CN" sz="2000" dirty="0" smtClean="0">
                <a:solidFill>
                  <a:schemeClr val="tx1"/>
                </a:solidFill>
                <a:latin typeface="+mn-ea"/>
                <a:ea typeface="+mn-ea"/>
              </a:rPr>
              <a:t>2.</a:t>
            </a:r>
            <a:r>
              <a:rPr lang="zh-CN" altLang="en-US" sz="2000" dirty="0" smtClean="0">
                <a:solidFill>
                  <a:schemeClr val="tx1"/>
                </a:solidFill>
                <a:latin typeface="+mn-ea"/>
                <a:ea typeface="+mn-ea"/>
              </a:rPr>
              <a:t>正确处理基础研究、应用研究和技术开发三者之间的关系并合理运用。</a:t>
            </a:r>
            <a:endParaRPr lang="zh-CN" altLang="en-US" sz="2000" dirty="0">
              <a:solidFill>
                <a:schemeClr val="tx1"/>
              </a:solidFill>
              <a:latin typeface="+mn-ea"/>
              <a:ea typeface="+mn-ea"/>
            </a:endParaRPr>
          </a:p>
          <a:p>
            <a:pPr eaLnBrk="1" hangingPunct="1">
              <a:spcBef>
                <a:spcPct val="0"/>
              </a:spcBef>
              <a:buClrTx/>
              <a:buSzTx/>
              <a:buFont typeface="Arial" panose="020B0604020202020204" pitchFamily="34" charset="0"/>
              <a:buNone/>
            </a:pPr>
            <a:endParaRPr lang="zh-CN" altLang="en-US" sz="2000" dirty="0">
              <a:solidFill>
                <a:schemeClr val="tx1"/>
              </a:solidFill>
              <a:latin typeface="+mn-ea"/>
              <a:ea typeface="+mn-ea"/>
            </a:endParaRPr>
          </a:p>
          <a:p>
            <a:pPr eaLnBrk="1" hangingPunct="1">
              <a:spcBef>
                <a:spcPct val="0"/>
              </a:spcBef>
              <a:buClrTx/>
              <a:buSzTx/>
              <a:buFont typeface="Arial" panose="020B0604020202020204" pitchFamily="34" charset="0"/>
              <a:buNone/>
            </a:pPr>
            <a:endParaRPr lang="zh-CN" altLang="en-US" sz="2400" dirty="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 xmlns:p14="http://schemas.microsoft.com/office/powerpoint/2010/main" val="4449334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smtClean="0">
                <a:solidFill>
                  <a:schemeClr val="bg1"/>
                </a:solidFill>
                <a:latin typeface="Arial" pitchFamily="34" charset="0"/>
                <a:ea typeface="Adobe 黑体 Std R" pitchFamily="34" charset="-122"/>
                <a:cs typeface="Arial" pitchFamily="34" charset="0"/>
              </a:rPr>
              <a:t>30</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Rectangle 6"/>
          <p:cNvSpPr>
            <a:spLocks noChangeArrowheads="1"/>
          </p:cNvSpPr>
          <p:nvPr/>
        </p:nvSpPr>
        <p:spPr bwMode="auto">
          <a:xfrm>
            <a:off x="621611" y="1011876"/>
            <a:ext cx="2503389" cy="461665"/>
          </a:xfrm>
          <a:prstGeom prst="rect">
            <a:avLst/>
          </a:prstGeom>
          <a:solidFill>
            <a:srgbClr val="BBE0E3"/>
          </a:solidFill>
          <a:ln w="38100" algn="ctr">
            <a:solidFill>
              <a:srgbClr val="FFFFFF"/>
            </a:solidFill>
            <a:miter lim="800000"/>
          </a:ln>
          <a:effectLst>
            <a:outerShdw dist="20000" dir="5400000" rotWithShape="0">
              <a:srgbClr val="000000">
                <a:alpha val="37999"/>
              </a:srgbClr>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400" b="1" kern="0" dirty="0" smtClean="0">
                <a:solidFill>
                  <a:srgbClr val="4D4D4D"/>
                </a:solidFill>
                <a:ea typeface="黑体" panose="02010609060101010101" pitchFamily="49" charset="-122"/>
              </a:rPr>
              <a:t>综合要求</a:t>
            </a:r>
          </a:p>
        </p:txBody>
      </p:sp>
      <p:sp>
        <p:nvSpPr>
          <p:cNvPr id="10" name="Rectangle 47"/>
          <p:cNvSpPr>
            <a:spLocks noChangeArrowheads="1"/>
          </p:cNvSpPr>
          <p:nvPr/>
        </p:nvSpPr>
        <p:spPr bwMode="auto">
          <a:xfrm>
            <a:off x="1521416" y="1672227"/>
            <a:ext cx="6606584" cy="875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eaLnBrk="1" hangingPunct="1">
              <a:lnSpc>
                <a:spcPct val="125000"/>
              </a:lnSpc>
              <a:spcBef>
                <a:spcPct val="0"/>
              </a:spcBef>
              <a:buClrTx/>
              <a:buSzTx/>
              <a:buFont typeface="Wingdings" panose="05000000000000000000" pitchFamily="2" charset="2"/>
              <a:buNone/>
            </a:pPr>
            <a:r>
              <a:rPr lang="zh-CN" altLang="en-US" sz="2000" b="1" dirty="0">
                <a:latin typeface="黑体" panose="02010609060101010101" pitchFamily="49" charset="-122"/>
                <a:ea typeface="黑体" panose="02010609060101010101" pitchFamily="49" charset="-122"/>
              </a:rPr>
              <a:t>学业成绩</a:t>
            </a:r>
            <a:r>
              <a:rPr lang="zh-CN" altLang="en-US" sz="2000" b="1" dirty="0" smtClean="0">
                <a:latin typeface="黑体" panose="02010609060101010101" pitchFamily="49" charset="-122"/>
                <a:ea typeface="黑体" panose="02010609060101010101" pitchFamily="49" charset="-122"/>
              </a:rPr>
              <a:t>优良，善于学习和总结分析；</a:t>
            </a:r>
            <a:endParaRPr lang="en-US" altLang="zh-CN" sz="2000" b="1" dirty="0" smtClean="0">
              <a:latin typeface="黑体" panose="02010609060101010101" pitchFamily="49" charset="-122"/>
              <a:ea typeface="黑体" panose="02010609060101010101" pitchFamily="49" charset="-122"/>
            </a:endParaRPr>
          </a:p>
          <a:p>
            <a:pPr eaLnBrk="1" hangingPunct="1">
              <a:lnSpc>
                <a:spcPct val="125000"/>
              </a:lnSpc>
              <a:spcBef>
                <a:spcPct val="0"/>
              </a:spcBef>
              <a:buClrTx/>
              <a:buSzTx/>
              <a:buFont typeface="Wingdings" panose="05000000000000000000" pitchFamily="2" charset="2"/>
              <a:buNone/>
            </a:pPr>
            <a:endParaRPr lang="en-US" altLang="zh-CN" sz="2400" b="1" dirty="0">
              <a:latin typeface="黑体" panose="02010609060101010101" pitchFamily="49" charset="-122"/>
              <a:ea typeface="黑体" panose="02010609060101010101" pitchFamily="49" charset="-122"/>
            </a:endParaRPr>
          </a:p>
        </p:txBody>
      </p:sp>
      <p:grpSp>
        <p:nvGrpSpPr>
          <p:cNvPr id="18" name="Group 12"/>
          <p:cNvGrpSpPr>
            <a:grpSpLocks/>
          </p:cNvGrpSpPr>
          <p:nvPr/>
        </p:nvGrpSpPr>
        <p:grpSpPr bwMode="auto">
          <a:xfrm>
            <a:off x="581643" y="1659010"/>
            <a:ext cx="762000" cy="665162"/>
            <a:chOff x="3174" y="2656"/>
            <a:chExt cx="1549" cy="1351"/>
          </a:xfrm>
        </p:grpSpPr>
        <p:sp>
          <p:nvSpPr>
            <p:cNvPr id="19"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20"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21"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a:solidFill>
                    <a:srgbClr val="000000"/>
                  </a:solidFill>
                </a:rPr>
                <a:t>1</a:t>
              </a:r>
              <a:endParaRPr lang="zh-CN" altLang="en-US" sz="2400" kern="0" dirty="0">
                <a:solidFill>
                  <a:srgbClr val="000000"/>
                </a:solidFill>
              </a:endParaRPr>
            </a:p>
          </p:txBody>
        </p:sp>
      </p:grpSp>
      <p:grpSp>
        <p:nvGrpSpPr>
          <p:cNvPr id="34" name="Group 12"/>
          <p:cNvGrpSpPr>
            <a:grpSpLocks/>
          </p:cNvGrpSpPr>
          <p:nvPr/>
        </p:nvGrpSpPr>
        <p:grpSpPr bwMode="auto">
          <a:xfrm>
            <a:off x="588038" y="2481053"/>
            <a:ext cx="762000" cy="665162"/>
            <a:chOff x="3174" y="2656"/>
            <a:chExt cx="1549" cy="1351"/>
          </a:xfrm>
        </p:grpSpPr>
        <p:sp>
          <p:nvSpPr>
            <p:cNvPr id="35"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36"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37"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a:solidFill>
                    <a:srgbClr val="000000"/>
                  </a:solidFill>
                </a:rPr>
                <a:t>2</a:t>
              </a:r>
              <a:endParaRPr lang="zh-CN" altLang="en-US" sz="2400" kern="0" dirty="0">
                <a:solidFill>
                  <a:srgbClr val="000000"/>
                </a:solidFill>
              </a:endParaRPr>
            </a:p>
          </p:txBody>
        </p:sp>
      </p:grpSp>
      <p:grpSp>
        <p:nvGrpSpPr>
          <p:cNvPr id="38" name="Group 12"/>
          <p:cNvGrpSpPr>
            <a:grpSpLocks/>
          </p:cNvGrpSpPr>
          <p:nvPr/>
        </p:nvGrpSpPr>
        <p:grpSpPr bwMode="auto">
          <a:xfrm>
            <a:off x="609877" y="3343008"/>
            <a:ext cx="804055" cy="680425"/>
            <a:chOff x="3174" y="2656"/>
            <a:chExt cx="1549" cy="1405"/>
          </a:xfrm>
        </p:grpSpPr>
        <p:sp>
          <p:nvSpPr>
            <p:cNvPr id="39" name="AutoShape 13"/>
            <p:cNvSpPr>
              <a:spLocks noChangeArrowheads="1"/>
            </p:cNvSpPr>
            <p:nvPr/>
          </p:nvSpPr>
          <p:spPr bwMode="gray">
            <a:xfrm>
              <a:off x="3187" y="2733"/>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40"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41" name="AutoShape 15"/>
            <p:cNvSpPr>
              <a:spLocks noChangeArrowheads="1"/>
            </p:cNvSpPr>
            <p:nvPr/>
          </p:nvSpPr>
          <p:spPr bwMode="gray">
            <a:xfrm>
              <a:off x="3267" y="2792"/>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smtClean="0">
                  <a:solidFill>
                    <a:srgbClr val="000000"/>
                  </a:solidFill>
                </a:rPr>
                <a:t>3</a:t>
              </a:r>
              <a:endParaRPr lang="zh-CN" altLang="en-US" sz="2400" kern="0" dirty="0">
                <a:solidFill>
                  <a:srgbClr val="000000"/>
                </a:solidFill>
              </a:endParaRPr>
            </a:p>
          </p:txBody>
        </p:sp>
      </p:grpSp>
      <p:sp>
        <p:nvSpPr>
          <p:cNvPr id="42" name="Rectangle 47"/>
          <p:cNvSpPr>
            <a:spLocks noChangeArrowheads="1"/>
          </p:cNvSpPr>
          <p:nvPr/>
        </p:nvSpPr>
        <p:spPr bwMode="auto">
          <a:xfrm>
            <a:off x="1472006" y="2507665"/>
            <a:ext cx="7020240" cy="875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nSpc>
                <a:spcPct val="125000"/>
              </a:lnSpc>
              <a:spcBef>
                <a:spcPct val="0"/>
              </a:spcBef>
              <a:buClrTx/>
              <a:buSzTx/>
              <a:buNone/>
            </a:pPr>
            <a:r>
              <a:rPr lang="zh-CN" altLang="en-US" sz="2000" b="1" dirty="0" smtClean="0">
                <a:latin typeface="黑体" panose="02010609060101010101" pitchFamily="49" charset="-122"/>
                <a:ea typeface="黑体" panose="02010609060101010101" pitchFamily="49" charset="-122"/>
              </a:rPr>
              <a:t>良好的工作态度和沟通能力</a:t>
            </a:r>
            <a:r>
              <a:rPr lang="zh-CN" altLang="en-US" sz="2000" b="1" dirty="0">
                <a:solidFill>
                  <a:schemeClr val="tx1">
                    <a:lumMod val="95000"/>
                    <a:lumOff val="5000"/>
                  </a:schemeClr>
                </a:solidFill>
                <a:latin typeface="黑体" panose="02010609060101010101" pitchFamily="49" charset="-122"/>
                <a:ea typeface="黑体" panose="02010609060101010101" pitchFamily="49" charset="-122"/>
              </a:rPr>
              <a:t>、</a:t>
            </a:r>
            <a:r>
              <a:rPr lang="zh-CN" altLang="en-US" sz="2000" b="1" dirty="0" smtClean="0">
                <a:latin typeface="黑体" panose="02010609060101010101" pitchFamily="49" charset="-122"/>
                <a:ea typeface="黑体" panose="02010609060101010101" pitchFamily="49" charset="-122"/>
              </a:rPr>
              <a:t>团队协作精神和服务意识；</a:t>
            </a:r>
            <a:endParaRPr lang="en-US" altLang="zh-CN" sz="2000" b="1" dirty="0" smtClean="0">
              <a:latin typeface="黑体" panose="02010609060101010101" pitchFamily="49" charset="-122"/>
              <a:ea typeface="黑体" panose="02010609060101010101" pitchFamily="49" charset="-122"/>
            </a:endParaRPr>
          </a:p>
          <a:p>
            <a:pPr eaLnBrk="1" hangingPunct="1">
              <a:lnSpc>
                <a:spcPct val="125000"/>
              </a:lnSpc>
              <a:spcBef>
                <a:spcPct val="0"/>
              </a:spcBef>
              <a:buClrTx/>
              <a:buSzTx/>
              <a:buFont typeface="Wingdings" panose="05000000000000000000" pitchFamily="2" charset="2"/>
              <a:buNone/>
            </a:pPr>
            <a:endParaRPr lang="en-US" altLang="zh-CN" sz="2400" b="1" dirty="0">
              <a:latin typeface="黑体" panose="02010609060101010101" pitchFamily="49" charset="-122"/>
              <a:ea typeface="黑体" panose="02010609060101010101" pitchFamily="49" charset="-122"/>
            </a:endParaRPr>
          </a:p>
        </p:txBody>
      </p:sp>
      <p:sp>
        <p:nvSpPr>
          <p:cNvPr id="43" name="Rectangle 47"/>
          <p:cNvSpPr>
            <a:spLocks noChangeArrowheads="1"/>
          </p:cNvSpPr>
          <p:nvPr/>
        </p:nvSpPr>
        <p:spPr bwMode="auto">
          <a:xfrm>
            <a:off x="1521416" y="3376970"/>
            <a:ext cx="5383589" cy="875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nSpc>
                <a:spcPct val="125000"/>
              </a:lnSpc>
              <a:spcBef>
                <a:spcPct val="0"/>
              </a:spcBef>
              <a:buClrTx/>
              <a:buSzTx/>
              <a:buNone/>
            </a:pPr>
            <a:r>
              <a:rPr lang="zh-CN" altLang="en-US" sz="2000" b="1" dirty="0" smtClean="0">
                <a:latin typeface="黑体" panose="02010609060101010101" pitchFamily="49" charset="-122"/>
                <a:ea typeface="黑体" panose="02010609060101010101" pitchFamily="49" charset="-122"/>
              </a:rPr>
              <a:t>学生干部</a:t>
            </a:r>
            <a:r>
              <a:rPr lang="zh-CN" altLang="en-US" sz="2000" b="1" dirty="0">
                <a:solidFill>
                  <a:schemeClr val="tx1">
                    <a:lumMod val="95000"/>
                    <a:lumOff val="5000"/>
                  </a:schemeClr>
                </a:solidFill>
                <a:latin typeface="黑体" panose="02010609060101010101" pitchFamily="49" charset="-122"/>
                <a:ea typeface="黑体" panose="02010609060101010101" pitchFamily="49" charset="-122"/>
              </a:rPr>
              <a:t>、</a:t>
            </a:r>
            <a:r>
              <a:rPr lang="zh-CN" altLang="en-US" sz="2000" b="1" dirty="0" smtClean="0">
                <a:latin typeface="黑体" panose="02010609060101010101" pitchFamily="49" charset="-122"/>
                <a:ea typeface="黑体" panose="02010609060101010101" pitchFamily="49" charset="-122"/>
              </a:rPr>
              <a:t>具有跨专业背景优先。</a:t>
            </a:r>
            <a:endParaRPr lang="en-US" altLang="zh-CN" sz="2000" b="1" dirty="0" smtClean="0">
              <a:latin typeface="黑体" panose="02010609060101010101" pitchFamily="49" charset="-122"/>
              <a:ea typeface="黑体" panose="02010609060101010101" pitchFamily="49" charset="-122"/>
            </a:endParaRPr>
          </a:p>
          <a:p>
            <a:pPr eaLnBrk="1" hangingPunct="1">
              <a:lnSpc>
                <a:spcPct val="125000"/>
              </a:lnSpc>
              <a:spcBef>
                <a:spcPct val="0"/>
              </a:spcBef>
              <a:buClrTx/>
              <a:buSzTx/>
              <a:buFont typeface="Wingdings" panose="05000000000000000000" pitchFamily="2" charset="2"/>
              <a:buNone/>
            </a:pPr>
            <a:endParaRPr lang="en-US" altLang="zh-CN" sz="2400" b="1" dirty="0">
              <a:latin typeface="黑体" panose="02010609060101010101" pitchFamily="49" charset="-122"/>
              <a:ea typeface="黑体" panose="02010609060101010101" pitchFamily="49" charset="-122"/>
            </a:endParaRPr>
          </a:p>
        </p:txBody>
      </p:sp>
    </p:spTree>
    <p:extLst>
      <p:ext uri="{BB962C8B-B14F-4D97-AF65-F5344CB8AC3E}">
        <p14:creationId xmlns="" xmlns:p14="http://schemas.microsoft.com/office/powerpoint/2010/main" val="25136362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smtClean="0">
                <a:solidFill>
                  <a:schemeClr val="bg1"/>
                </a:solidFill>
                <a:latin typeface="Arial" pitchFamily="34" charset="0"/>
                <a:ea typeface="Adobe 黑体 Std R" pitchFamily="34" charset="-122"/>
                <a:cs typeface="Arial" pitchFamily="34" charset="0"/>
              </a:rPr>
              <a:t>31</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Rectangle 7"/>
          <p:cNvSpPr>
            <a:spLocks noChangeArrowheads="1"/>
          </p:cNvSpPr>
          <p:nvPr/>
        </p:nvSpPr>
        <p:spPr bwMode="auto">
          <a:xfrm>
            <a:off x="615027" y="1040015"/>
            <a:ext cx="2034169" cy="461665"/>
          </a:xfrm>
          <a:prstGeom prst="rect">
            <a:avLst/>
          </a:prstGeom>
          <a:solidFill>
            <a:srgbClr val="BBE0E3"/>
          </a:solidFill>
          <a:ln w="38100" algn="ctr">
            <a:solidFill>
              <a:srgbClr val="FFFFFF"/>
            </a:solidFill>
            <a:miter lim="800000"/>
          </a:ln>
          <a:effectLst>
            <a:outerShdw dist="20000" dir="5400000" rotWithShape="0">
              <a:srgbClr val="000000">
                <a:alpha val="37999"/>
              </a:srgbClr>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400" b="1" kern="0" dirty="0" smtClean="0">
                <a:solidFill>
                  <a:srgbClr val="4D4D4D"/>
                </a:solidFill>
                <a:ea typeface="黑体" panose="02010609060101010101" pitchFamily="49" charset="-122"/>
              </a:rPr>
              <a:t>公司福利待遇</a:t>
            </a:r>
          </a:p>
        </p:txBody>
      </p:sp>
      <p:pic>
        <p:nvPicPr>
          <p:cNvPr id="16" name="图片 1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1444943" y="8931471"/>
            <a:ext cx="7918399" cy="167063"/>
          </a:xfrm>
          <a:prstGeom prst="rect">
            <a:avLst/>
          </a:prstGeom>
        </p:spPr>
      </p:pic>
      <p:sp>
        <p:nvSpPr>
          <p:cNvPr id="17" name="文本框 16">
            <a:extLst>
              <a:ext uri="{FF2B5EF4-FFF2-40B4-BE49-F238E27FC236}">
                <a16:creationId xmlns="" xmlns:a16="http://schemas.microsoft.com/office/drawing/2014/main" id="{28D77415-0123-4273-9D77-8234AB29B0E2}"/>
              </a:ext>
            </a:extLst>
          </p:cNvPr>
          <p:cNvSpPr txBox="1"/>
          <p:nvPr/>
        </p:nvSpPr>
        <p:spPr>
          <a:xfrm flipH="1">
            <a:off x="1443970" y="8893756"/>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8" name="文本框 6">
            <a:extLst>
              <a:ext uri="{FF2B5EF4-FFF2-40B4-BE49-F238E27FC236}">
                <a16:creationId xmlns="" xmlns:a16="http://schemas.microsoft.com/office/drawing/2014/main" id="{32613197-841D-4E6E-AB20-65CA27C50BBE}"/>
              </a:ext>
            </a:extLst>
          </p:cNvPr>
          <p:cNvSpPr txBox="1"/>
          <p:nvPr/>
        </p:nvSpPr>
        <p:spPr>
          <a:xfrm flipH="1">
            <a:off x="9108656" y="8915455"/>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27</a:t>
            </a:r>
            <a:endParaRPr lang="zh-CN" altLang="en-US" sz="900" dirty="0">
              <a:solidFill>
                <a:schemeClr val="bg1"/>
              </a:solidFill>
              <a:latin typeface="Arial" pitchFamily="34" charset="0"/>
              <a:ea typeface="Adobe 黑体 Std R" pitchFamily="34" charset="-122"/>
              <a:cs typeface="Arial" pitchFamily="34" charset="0"/>
            </a:endParaRPr>
          </a:p>
        </p:txBody>
      </p:sp>
      <p:sp>
        <p:nvSpPr>
          <p:cNvPr id="22" name="Rectangle 47"/>
          <p:cNvSpPr>
            <a:spLocks noChangeArrowheads="1"/>
          </p:cNvSpPr>
          <p:nvPr/>
        </p:nvSpPr>
        <p:spPr bwMode="auto">
          <a:xfrm>
            <a:off x="1220692" y="2712300"/>
            <a:ext cx="7201984" cy="10445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nSpc>
                <a:spcPct val="150000"/>
              </a:lnSpc>
              <a:spcBef>
                <a:spcPct val="0"/>
              </a:spcBef>
              <a:buClr>
                <a:srgbClr val="FF0000"/>
              </a:buClr>
              <a:buSzTx/>
              <a:buNone/>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法定福利：</a:t>
            </a:r>
            <a:r>
              <a:rPr lang="zh-CN" altLang="en-US" sz="2000" b="1" dirty="0">
                <a:solidFill>
                  <a:schemeClr val="tx1">
                    <a:lumMod val="95000"/>
                    <a:lumOff val="5000"/>
                  </a:schemeClr>
                </a:solidFill>
                <a:latin typeface="黑体" panose="02010609060101010101" pitchFamily="49" charset="-122"/>
                <a:ea typeface="黑体" panose="02010609060101010101" pitchFamily="49" charset="-122"/>
              </a:rPr>
              <a:t>五项社会保险、双休、带薪法定</a:t>
            </a:r>
            <a:r>
              <a:rPr lang="zh-CN" altLang="en-US" sz="2000" b="1" dirty="0" smtClean="0">
                <a:solidFill>
                  <a:schemeClr val="tx1">
                    <a:lumMod val="95000"/>
                    <a:lumOff val="5000"/>
                  </a:schemeClr>
                </a:solidFill>
                <a:latin typeface="黑体" panose="02010609060101010101" pitchFamily="49" charset="-122"/>
                <a:ea typeface="黑体" panose="02010609060101010101" pitchFamily="49" charset="-122"/>
              </a:rPr>
              <a:t>假；</a:t>
            </a:r>
            <a:endParaRPr lang="zh-CN" altLang="en-US" sz="2000" b="1" dirty="0">
              <a:solidFill>
                <a:schemeClr val="tx1">
                  <a:lumMod val="95000"/>
                  <a:lumOff val="5000"/>
                </a:schemeClr>
              </a:solidFill>
              <a:latin typeface="黑体" panose="02010609060101010101" pitchFamily="49" charset="-122"/>
              <a:ea typeface="黑体" panose="02010609060101010101" pitchFamily="49" charset="-122"/>
            </a:endParaRPr>
          </a:p>
          <a:p>
            <a:pPr eaLnBrk="1" hangingPunct="1">
              <a:lnSpc>
                <a:spcPct val="125000"/>
              </a:lnSpc>
              <a:spcBef>
                <a:spcPct val="0"/>
              </a:spcBef>
              <a:buClrTx/>
              <a:buSzTx/>
              <a:buFont typeface="Wingdings" panose="05000000000000000000" pitchFamily="2" charset="2"/>
              <a:buNone/>
            </a:pPr>
            <a:endParaRPr lang="en-US" altLang="zh-CN" sz="2400" b="1" dirty="0">
              <a:latin typeface="黑体" panose="02010609060101010101" pitchFamily="49" charset="-122"/>
              <a:ea typeface="黑体" panose="02010609060101010101" pitchFamily="49" charset="-122"/>
            </a:endParaRPr>
          </a:p>
        </p:txBody>
      </p:sp>
      <p:grpSp>
        <p:nvGrpSpPr>
          <p:cNvPr id="23" name="Group 12"/>
          <p:cNvGrpSpPr>
            <a:grpSpLocks/>
          </p:cNvGrpSpPr>
          <p:nvPr/>
        </p:nvGrpSpPr>
        <p:grpSpPr bwMode="auto">
          <a:xfrm>
            <a:off x="436366" y="1846816"/>
            <a:ext cx="762000" cy="665162"/>
            <a:chOff x="3174" y="2656"/>
            <a:chExt cx="1549" cy="1351"/>
          </a:xfrm>
        </p:grpSpPr>
        <p:sp>
          <p:nvSpPr>
            <p:cNvPr id="24"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25"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26"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a:solidFill>
                    <a:srgbClr val="000000"/>
                  </a:solidFill>
                </a:rPr>
                <a:t>1</a:t>
              </a:r>
              <a:endParaRPr lang="zh-CN" altLang="en-US" sz="2400" kern="0" dirty="0">
                <a:solidFill>
                  <a:srgbClr val="000000"/>
                </a:solidFill>
              </a:endParaRPr>
            </a:p>
          </p:txBody>
        </p:sp>
      </p:grpSp>
      <p:grpSp>
        <p:nvGrpSpPr>
          <p:cNvPr id="27" name="Group 12"/>
          <p:cNvGrpSpPr>
            <a:grpSpLocks/>
          </p:cNvGrpSpPr>
          <p:nvPr/>
        </p:nvGrpSpPr>
        <p:grpSpPr bwMode="auto">
          <a:xfrm>
            <a:off x="431983" y="2699757"/>
            <a:ext cx="762000" cy="725436"/>
            <a:chOff x="3174" y="2656"/>
            <a:chExt cx="1549" cy="1351"/>
          </a:xfrm>
        </p:grpSpPr>
        <p:sp>
          <p:nvSpPr>
            <p:cNvPr id="28"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29"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30"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a:solidFill>
                    <a:srgbClr val="000000"/>
                  </a:solidFill>
                </a:rPr>
                <a:t>2</a:t>
              </a:r>
              <a:endParaRPr lang="zh-CN" altLang="en-US" sz="2400" kern="0" dirty="0">
                <a:solidFill>
                  <a:srgbClr val="000000"/>
                </a:solidFill>
              </a:endParaRPr>
            </a:p>
          </p:txBody>
        </p:sp>
      </p:grpSp>
      <p:grpSp>
        <p:nvGrpSpPr>
          <p:cNvPr id="31" name="Group 12"/>
          <p:cNvGrpSpPr>
            <a:grpSpLocks/>
          </p:cNvGrpSpPr>
          <p:nvPr/>
        </p:nvGrpSpPr>
        <p:grpSpPr bwMode="auto">
          <a:xfrm>
            <a:off x="415049" y="3583675"/>
            <a:ext cx="795384" cy="680425"/>
            <a:chOff x="3174" y="2656"/>
            <a:chExt cx="1549" cy="1405"/>
          </a:xfrm>
        </p:grpSpPr>
        <p:sp>
          <p:nvSpPr>
            <p:cNvPr id="32" name="AutoShape 13"/>
            <p:cNvSpPr>
              <a:spLocks noChangeArrowheads="1"/>
            </p:cNvSpPr>
            <p:nvPr/>
          </p:nvSpPr>
          <p:spPr bwMode="gray">
            <a:xfrm>
              <a:off x="3187" y="2733"/>
              <a:ext cx="1536" cy="1328"/>
            </a:xfrm>
            <a:prstGeom prst="hexagon">
              <a:avLst>
                <a:gd name="adj" fmla="val 28916"/>
                <a:gd name="vf" fmla="val 115470"/>
              </a:avLst>
            </a:prstGeom>
            <a:solidFill>
              <a:srgbClr val="808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33"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endParaRPr lang="zh-CN" altLang="en-US" sz="1800" kern="0" smtClean="0">
                <a:solidFill>
                  <a:srgbClr val="000000"/>
                </a:solidFill>
              </a:endParaRPr>
            </a:p>
          </p:txBody>
        </p:sp>
        <p:sp>
          <p:nvSpPr>
            <p:cNvPr id="34" name="AutoShape 15"/>
            <p:cNvSpPr>
              <a:spLocks noChangeArrowheads="1"/>
            </p:cNvSpPr>
            <p:nvPr/>
          </p:nvSpPr>
          <p:spPr bwMode="gray">
            <a:xfrm>
              <a:off x="3283" y="2775"/>
              <a:ext cx="1349" cy="1167"/>
            </a:xfrm>
            <a:prstGeom prst="hexagon">
              <a:avLst>
                <a:gd name="adj" fmla="val 28896"/>
                <a:gd name="vf" fmla="val 115470"/>
              </a:avLst>
            </a:prstGeom>
            <a:gradFill rotWithShape="1">
              <a:gsLst>
                <a:gs pos="0">
                  <a:srgbClr val="BBE0E3">
                    <a:gamma/>
                    <a:shade val="46275"/>
                    <a:invGamma/>
                  </a:srgbClr>
                </a:gs>
                <a:gs pos="100000">
                  <a:srgbClr val="BBE0E3"/>
                </a:gs>
              </a:gsLst>
              <a:lin ang="2700000" scaled="1"/>
            </a:gradFill>
            <a:ln w="9525">
              <a:solidFill>
                <a:srgbClr val="000000"/>
              </a:solidFill>
              <a:miter lim="800000"/>
            </a:ln>
            <a:effectLst/>
          </p:spPr>
          <p:txBody>
            <a:bodyPr wrap="none" anchor="ctr"/>
            <a:lstStyle/>
            <a:p>
              <a:pPr algn="ctr" eaLnBrk="1" fontAlgn="auto" hangingPunct="1">
                <a:spcBef>
                  <a:spcPts val="0"/>
                </a:spcBef>
                <a:spcAft>
                  <a:spcPts val="0"/>
                </a:spcAft>
                <a:defRPr/>
              </a:pPr>
              <a:r>
                <a:rPr lang="en-US" altLang="zh-CN" sz="2400" kern="0" dirty="0" smtClean="0">
                  <a:solidFill>
                    <a:srgbClr val="000000"/>
                  </a:solidFill>
                </a:rPr>
                <a:t>3</a:t>
              </a:r>
              <a:endParaRPr lang="zh-CN" altLang="en-US" sz="2400" kern="0" dirty="0">
                <a:solidFill>
                  <a:srgbClr val="000000"/>
                </a:solidFill>
              </a:endParaRPr>
            </a:p>
          </p:txBody>
        </p:sp>
      </p:grpSp>
      <p:sp>
        <p:nvSpPr>
          <p:cNvPr id="35" name="Rectangle 47"/>
          <p:cNvSpPr>
            <a:spLocks noChangeArrowheads="1"/>
          </p:cNvSpPr>
          <p:nvPr/>
        </p:nvSpPr>
        <p:spPr bwMode="auto">
          <a:xfrm>
            <a:off x="1221265" y="3571333"/>
            <a:ext cx="8365753" cy="10445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nSpc>
                <a:spcPct val="150000"/>
              </a:lnSpc>
              <a:spcBef>
                <a:spcPct val="0"/>
              </a:spcBef>
              <a:buClr>
                <a:srgbClr val="FF0000"/>
              </a:buClr>
              <a:buSzTx/>
              <a:buNone/>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其他福利：</a:t>
            </a:r>
            <a:r>
              <a:rPr lang="zh-CN" altLang="en-US" sz="2000" b="1" dirty="0">
                <a:solidFill>
                  <a:schemeClr val="tx1">
                    <a:lumMod val="95000"/>
                    <a:lumOff val="5000"/>
                  </a:schemeClr>
                </a:solidFill>
                <a:latin typeface="黑体" panose="02010609060101010101" pitchFamily="49" charset="-122"/>
                <a:ea typeface="黑体" panose="02010609060101010101" pitchFamily="49" charset="-122"/>
              </a:rPr>
              <a:t>餐费补贴、员工宿舍、全勤奖、商业保险等。</a:t>
            </a:r>
          </a:p>
          <a:p>
            <a:pPr eaLnBrk="1" hangingPunct="1">
              <a:lnSpc>
                <a:spcPct val="125000"/>
              </a:lnSpc>
              <a:spcBef>
                <a:spcPct val="0"/>
              </a:spcBef>
              <a:buClrTx/>
              <a:buSzTx/>
              <a:buFont typeface="Wingdings" panose="05000000000000000000" pitchFamily="2" charset="2"/>
              <a:buNone/>
            </a:pPr>
            <a:endParaRPr lang="en-US" altLang="zh-CN" sz="2400" b="1" dirty="0">
              <a:latin typeface="黑体" panose="02010609060101010101" pitchFamily="49" charset="-122"/>
              <a:ea typeface="黑体" panose="02010609060101010101" pitchFamily="49" charset="-122"/>
            </a:endParaRPr>
          </a:p>
        </p:txBody>
      </p:sp>
      <p:sp>
        <p:nvSpPr>
          <p:cNvPr id="36" name="Rectangle 47"/>
          <p:cNvSpPr>
            <a:spLocks noChangeArrowheads="1"/>
          </p:cNvSpPr>
          <p:nvPr/>
        </p:nvSpPr>
        <p:spPr bwMode="auto">
          <a:xfrm>
            <a:off x="1198366" y="1865458"/>
            <a:ext cx="7458524" cy="938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a:lnSpc>
                <a:spcPct val="125000"/>
              </a:lnSpc>
              <a:spcBef>
                <a:spcPct val="0"/>
              </a:spcBef>
              <a:buClrTx/>
              <a:buSzTx/>
              <a:buNone/>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薪</a:t>
            </a:r>
            <a:r>
              <a:rPr lang="zh-CN" altLang="en-US" sz="2400" b="1" dirty="0" smtClean="0">
                <a:solidFill>
                  <a:schemeClr val="tx1">
                    <a:lumMod val="95000"/>
                    <a:lumOff val="5000"/>
                  </a:schemeClr>
                </a:solidFill>
                <a:latin typeface="黑体" panose="02010609060101010101" pitchFamily="49" charset="-122"/>
                <a:ea typeface="黑体" panose="02010609060101010101" pitchFamily="49" charset="-122"/>
              </a:rPr>
              <a:t>酬：</a:t>
            </a:r>
            <a:r>
              <a:rPr lang="zh-CN" altLang="en-US" sz="2000" b="1" dirty="0" smtClean="0">
                <a:solidFill>
                  <a:schemeClr val="tx1">
                    <a:lumMod val="95000"/>
                    <a:lumOff val="5000"/>
                  </a:schemeClr>
                </a:solidFill>
                <a:latin typeface="黑体" panose="02010609060101010101" pitchFamily="49" charset="-122"/>
                <a:ea typeface="黑体" panose="02010609060101010101" pitchFamily="49" charset="-122"/>
              </a:rPr>
              <a:t>实习期基本工资（</a:t>
            </a:r>
            <a:r>
              <a:rPr lang="en-US" altLang="zh-CN" sz="2000" b="1" dirty="0" smtClean="0">
                <a:solidFill>
                  <a:schemeClr val="tx1">
                    <a:lumMod val="95000"/>
                    <a:lumOff val="5000"/>
                  </a:schemeClr>
                </a:solidFill>
                <a:latin typeface="黑体" panose="02010609060101010101" pitchFamily="49" charset="-122"/>
                <a:ea typeface="黑体" panose="02010609060101010101" pitchFamily="49" charset="-122"/>
              </a:rPr>
              <a:t>3000+</a:t>
            </a:r>
            <a:r>
              <a:rPr lang="zh-CN" altLang="en-US" sz="2000" b="1" dirty="0" smtClean="0">
                <a:solidFill>
                  <a:schemeClr val="tx1">
                    <a:lumMod val="95000"/>
                    <a:lumOff val="5000"/>
                  </a:schemeClr>
                </a:solidFill>
                <a:latin typeface="黑体" panose="02010609060101010101" pitchFamily="49" charset="-122"/>
                <a:ea typeface="黑体" panose="02010609060101010101" pitchFamily="49" charset="-122"/>
              </a:rPr>
              <a:t>）、</a:t>
            </a:r>
            <a:r>
              <a:rPr lang="zh-CN" altLang="en-US" sz="2000" b="1" dirty="0">
                <a:solidFill>
                  <a:schemeClr val="tx1">
                    <a:lumMod val="95000"/>
                    <a:lumOff val="5000"/>
                  </a:schemeClr>
                </a:solidFill>
                <a:latin typeface="黑体" panose="02010609060101010101" pitchFamily="49" charset="-122"/>
                <a:ea typeface="黑体" panose="02010609060101010101" pitchFamily="49" charset="-122"/>
              </a:rPr>
              <a:t>工龄工资、绩效工资</a:t>
            </a:r>
            <a:r>
              <a:rPr lang="zh-CN" altLang="en-US" sz="2000" b="1" dirty="0" smtClean="0">
                <a:solidFill>
                  <a:schemeClr val="tx1">
                    <a:lumMod val="95000"/>
                    <a:lumOff val="5000"/>
                  </a:schemeClr>
                </a:solidFill>
                <a:latin typeface="黑体" panose="02010609060101010101" pitchFamily="49" charset="-122"/>
                <a:ea typeface="黑体" panose="02010609060101010101" pitchFamily="49" charset="-122"/>
              </a:rPr>
              <a:t>、年终奖；转正一般月薪</a:t>
            </a:r>
            <a:r>
              <a:rPr lang="en-US" altLang="zh-CN" sz="2000" b="1" dirty="0" smtClean="0">
                <a:solidFill>
                  <a:schemeClr val="tx1">
                    <a:lumMod val="95000"/>
                    <a:lumOff val="5000"/>
                  </a:schemeClr>
                </a:solidFill>
                <a:latin typeface="黑体" panose="02010609060101010101" pitchFamily="49" charset="-122"/>
                <a:ea typeface="黑体" panose="02010609060101010101" pitchFamily="49" charset="-122"/>
              </a:rPr>
              <a:t>5K-1W</a:t>
            </a:r>
            <a:r>
              <a:rPr lang="zh-CN" altLang="en-US" sz="2000" b="1" dirty="0" smtClean="0">
                <a:solidFill>
                  <a:schemeClr val="tx1">
                    <a:lumMod val="95000"/>
                    <a:lumOff val="5000"/>
                  </a:schemeClr>
                </a:solidFill>
                <a:latin typeface="黑体" panose="02010609060101010101" pitchFamily="49" charset="-122"/>
                <a:ea typeface="黑体" panose="02010609060101010101" pitchFamily="49" charset="-122"/>
              </a:rPr>
              <a:t>，上不封顶。</a:t>
            </a:r>
            <a:endParaRPr lang="en-US" altLang="zh-CN" sz="2000" b="1" dirty="0">
              <a:solidFill>
                <a:schemeClr val="tx1">
                  <a:lumMod val="95000"/>
                  <a:lumOff val="5000"/>
                </a:schemeClr>
              </a:solidFill>
              <a:latin typeface="黑体" panose="02010609060101010101" pitchFamily="49" charset="-122"/>
              <a:ea typeface="黑体" panose="02010609060101010101" pitchFamily="49" charset="-122"/>
            </a:endParaRPr>
          </a:p>
        </p:txBody>
      </p:sp>
    </p:spTree>
    <p:extLst>
      <p:ext uri="{BB962C8B-B14F-4D97-AF65-F5344CB8AC3E}">
        <p14:creationId xmlns="" xmlns:p14="http://schemas.microsoft.com/office/powerpoint/2010/main" val="21065470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5" grpId="0"/>
      <p:bldP spid="3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305359" y="6356983"/>
            <a:ext cx="268416" cy="207749"/>
          </a:xfrm>
          <a:prstGeom prst="rect">
            <a:avLst/>
          </a:prstGeom>
          <a:noFill/>
        </p:spPr>
        <p:txBody>
          <a:bodyPr wrap="square" lIns="68580" tIns="34290" rIns="68580" bIns="34290" rtlCol="0">
            <a:spAutoFit/>
          </a:bodyPr>
          <a:lstStyle/>
          <a:p>
            <a:r>
              <a:rPr lang="en-US" altLang="zh-CN" sz="900" dirty="0" smtClean="0">
                <a:solidFill>
                  <a:schemeClr val="bg1"/>
                </a:solidFill>
                <a:latin typeface="Arial" pitchFamily="34" charset="0"/>
                <a:ea typeface="Adobe 黑体 Std R" pitchFamily="34" charset="-122"/>
                <a:cs typeface="Arial" pitchFamily="34" charset="0"/>
              </a:rPr>
              <a:t>32</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15" name="Rectangle 7"/>
          <p:cNvSpPr>
            <a:spLocks noChangeArrowheads="1"/>
          </p:cNvSpPr>
          <p:nvPr/>
        </p:nvSpPr>
        <p:spPr bwMode="auto">
          <a:xfrm>
            <a:off x="615027" y="1008796"/>
            <a:ext cx="2380616" cy="584775"/>
          </a:xfrm>
          <a:prstGeom prst="rect">
            <a:avLst/>
          </a:prstGeom>
          <a:solidFill>
            <a:srgbClr val="BBE0E3"/>
          </a:solidFill>
          <a:ln w="38100" algn="ctr">
            <a:solidFill>
              <a:srgbClr val="FFFFFF"/>
            </a:solidFill>
            <a:miter lim="800000"/>
          </a:ln>
          <a:effectLst>
            <a:outerShdw dist="20000" dir="5400000" rotWithShape="0">
              <a:srgbClr val="000000">
                <a:alpha val="37999"/>
              </a:srgbClr>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3200" b="1" kern="0" dirty="0" smtClean="0">
                <a:solidFill>
                  <a:srgbClr val="4D4D4D"/>
                </a:solidFill>
                <a:ea typeface="黑体" panose="02010609060101010101" pitchFamily="49" charset="-122"/>
              </a:rPr>
              <a:t>  应聘流程</a:t>
            </a:r>
          </a:p>
        </p:txBody>
      </p:sp>
      <p:sp>
        <p:nvSpPr>
          <p:cNvPr id="2" name="圆角矩形 1"/>
          <p:cNvSpPr/>
          <p:nvPr/>
        </p:nvSpPr>
        <p:spPr>
          <a:xfrm>
            <a:off x="726393" y="2033899"/>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校园宣讲</a:t>
            </a:r>
            <a:endParaRPr lang="zh-CN" altLang="en-US" dirty="0">
              <a:solidFill>
                <a:schemeClr val="tx1"/>
              </a:solidFill>
            </a:endParaRPr>
          </a:p>
        </p:txBody>
      </p:sp>
      <p:sp>
        <p:nvSpPr>
          <p:cNvPr id="10" name="圆角矩形 9"/>
          <p:cNvSpPr/>
          <p:nvPr/>
        </p:nvSpPr>
        <p:spPr>
          <a:xfrm>
            <a:off x="2281012" y="2033899"/>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在线投递简历</a:t>
            </a:r>
            <a:endParaRPr lang="zh-CN" altLang="en-US" dirty="0">
              <a:solidFill>
                <a:schemeClr val="tx1"/>
              </a:solidFill>
            </a:endParaRPr>
          </a:p>
        </p:txBody>
      </p:sp>
      <p:sp>
        <p:nvSpPr>
          <p:cNvPr id="14" name="圆角矩形 13"/>
          <p:cNvSpPr/>
          <p:nvPr/>
        </p:nvSpPr>
        <p:spPr>
          <a:xfrm>
            <a:off x="3818455" y="2021141"/>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公司电话约见</a:t>
            </a:r>
            <a:endParaRPr lang="zh-CN" altLang="en-US" dirty="0">
              <a:solidFill>
                <a:schemeClr val="tx1"/>
              </a:solidFill>
            </a:endParaRPr>
          </a:p>
        </p:txBody>
      </p:sp>
      <p:sp>
        <p:nvSpPr>
          <p:cNvPr id="17" name="圆角矩形 16"/>
          <p:cNvSpPr/>
          <p:nvPr/>
        </p:nvSpPr>
        <p:spPr>
          <a:xfrm>
            <a:off x="5403628" y="2033898"/>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700" dirty="0" smtClean="0">
                <a:solidFill>
                  <a:schemeClr val="tx1"/>
                </a:solidFill>
              </a:rPr>
              <a:t>笔试</a:t>
            </a:r>
            <a:r>
              <a:rPr lang="en-US" altLang="zh-CN" sz="1700" dirty="0" smtClean="0">
                <a:solidFill>
                  <a:schemeClr val="tx1"/>
                </a:solidFill>
              </a:rPr>
              <a:t>/</a:t>
            </a:r>
            <a:r>
              <a:rPr lang="zh-CN" altLang="en-US" sz="1700" dirty="0" smtClean="0">
                <a:solidFill>
                  <a:schemeClr val="tx1"/>
                </a:solidFill>
              </a:rPr>
              <a:t>面试</a:t>
            </a:r>
            <a:endParaRPr lang="zh-CN" altLang="en-US" sz="1700" dirty="0">
              <a:solidFill>
                <a:schemeClr val="tx1"/>
              </a:solidFill>
            </a:endParaRPr>
          </a:p>
        </p:txBody>
      </p:sp>
      <p:sp>
        <p:nvSpPr>
          <p:cNvPr id="18" name="圆角矩形 17"/>
          <p:cNvSpPr/>
          <p:nvPr/>
        </p:nvSpPr>
        <p:spPr>
          <a:xfrm>
            <a:off x="6055957" y="3267706"/>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0000"/>
                </a:solidFill>
              </a:rPr>
              <a:t>不合格</a:t>
            </a:r>
            <a:endParaRPr lang="zh-CN" altLang="en-US" dirty="0">
              <a:solidFill>
                <a:srgbClr val="FF0000"/>
              </a:solidFill>
            </a:endParaRPr>
          </a:p>
        </p:txBody>
      </p:sp>
      <p:sp>
        <p:nvSpPr>
          <p:cNvPr id="3" name="右箭头 2"/>
          <p:cNvSpPr/>
          <p:nvPr/>
        </p:nvSpPr>
        <p:spPr>
          <a:xfrm>
            <a:off x="1974163" y="2199056"/>
            <a:ext cx="307649" cy="2422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5072514" y="2186298"/>
            <a:ext cx="307649" cy="2422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3535071" y="2186298"/>
            <a:ext cx="273279" cy="24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rot="2400000">
            <a:off x="5438561" y="2560199"/>
            <a:ext cx="111095" cy="7007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下箭头 25"/>
          <p:cNvSpPr/>
          <p:nvPr/>
        </p:nvSpPr>
        <p:spPr>
          <a:xfrm rot="-1800000">
            <a:off x="6459154" y="2592924"/>
            <a:ext cx="91239" cy="69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707065" y="3248785"/>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合格</a:t>
            </a:r>
            <a:endParaRPr lang="zh-CN" altLang="en-US" dirty="0">
              <a:solidFill>
                <a:schemeClr val="tx1"/>
              </a:solidFill>
            </a:endParaRPr>
          </a:p>
        </p:txBody>
      </p:sp>
      <p:sp>
        <p:nvSpPr>
          <p:cNvPr id="28" name="下箭头 27"/>
          <p:cNvSpPr/>
          <p:nvPr/>
        </p:nvSpPr>
        <p:spPr>
          <a:xfrm rot="2400000">
            <a:off x="4791448" y="3767081"/>
            <a:ext cx="111095" cy="7007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下箭头 29"/>
          <p:cNvSpPr/>
          <p:nvPr/>
        </p:nvSpPr>
        <p:spPr>
          <a:xfrm rot="-1800000">
            <a:off x="5679819" y="3822555"/>
            <a:ext cx="91239" cy="690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882304" y="4423009"/>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体检</a:t>
            </a:r>
            <a:r>
              <a:rPr lang="en-US" altLang="zh-CN" dirty="0" smtClean="0">
                <a:solidFill>
                  <a:schemeClr val="tx1"/>
                </a:solidFill>
              </a:rPr>
              <a:t>OK</a:t>
            </a:r>
            <a:endParaRPr lang="zh-CN" altLang="en-US" dirty="0">
              <a:solidFill>
                <a:schemeClr val="tx1"/>
              </a:solidFill>
            </a:endParaRPr>
          </a:p>
        </p:txBody>
      </p:sp>
      <p:sp>
        <p:nvSpPr>
          <p:cNvPr id="32" name="圆角矩形 31"/>
          <p:cNvSpPr/>
          <p:nvPr/>
        </p:nvSpPr>
        <p:spPr>
          <a:xfrm>
            <a:off x="5274179" y="4457965"/>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体检</a:t>
            </a:r>
            <a:r>
              <a:rPr lang="en-US" altLang="zh-CN" dirty="0" smtClean="0">
                <a:solidFill>
                  <a:schemeClr val="tx1"/>
                </a:solidFill>
              </a:rPr>
              <a:t>NG</a:t>
            </a:r>
            <a:endParaRPr lang="zh-CN" altLang="en-US" dirty="0">
              <a:solidFill>
                <a:schemeClr val="tx1"/>
              </a:solidFill>
            </a:endParaRPr>
          </a:p>
        </p:txBody>
      </p:sp>
      <p:sp>
        <p:nvSpPr>
          <p:cNvPr id="33" name="圆角矩形 32"/>
          <p:cNvSpPr/>
          <p:nvPr/>
        </p:nvSpPr>
        <p:spPr>
          <a:xfrm>
            <a:off x="3858196" y="5700509"/>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录用</a:t>
            </a:r>
            <a:endParaRPr lang="zh-CN" altLang="en-US" dirty="0">
              <a:solidFill>
                <a:schemeClr val="tx1"/>
              </a:solidFill>
            </a:endParaRPr>
          </a:p>
        </p:txBody>
      </p:sp>
      <p:sp>
        <p:nvSpPr>
          <p:cNvPr id="34" name="下箭头 33"/>
          <p:cNvSpPr/>
          <p:nvPr/>
        </p:nvSpPr>
        <p:spPr>
          <a:xfrm>
            <a:off x="4408851" y="5056559"/>
            <a:ext cx="113084" cy="619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5438803" y="5705885"/>
            <a:ext cx="1230594" cy="57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FF0000"/>
                </a:solidFill>
              </a:rPr>
              <a:t>不合格</a:t>
            </a:r>
            <a:endParaRPr lang="zh-CN" altLang="en-US" dirty="0">
              <a:solidFill>
                <a:srgbClr val="FF0000"/>
              </a:solidFill>
            </a:endParaRPr>
          </a:p>
        </p:txBody>
      </p:sp>
      <p:sp>
        <p:nvSpPr>
          <p:cNvPr id="36" name="下箭头 35"/>
          <p:cNvSpPr/>
          <p:nvPr/>
        </p:nvSpPr>
        <p:spPr>
          <a:xfrm>
            <a:off x="5882409" y="5073233"/>
            <a:ext cx="113084" cy="619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22142542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smtClean="0">
                <a:solidFill>
                  <a:schemeClr val="bg1"/>
                </a:solidFill>
                <a:latin typeface="Arial" pitchFamily="34" charset="0"/>
                <a:ea typeface="Adobe 黑体 Std R" pitchFamily="34" charset="-122"/>
                <a:cs typeface="Arial" pitchFamily="34" charset="0"/>
              </a:rPr>
              <a:t>33</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14" name="Text Box 4"/>
          <p:cNvSpPr txBox="1">
            <a:spLocks noChangeArrowheads="1"/>
          </p:cNvSpPr>
          <p:nvPr/>
        </p:nvSpPr>
        <p:spPr bwMode="auto">
          <a:xfrm>
            <a:off x="615027" y="1617632"/>
            <a:ext cx="6375335" cy="41549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50000"/>
              </a:spcBef>
              <a:buClr>
                <a:schemeClr val="tx2"/>
              </a:buClr>
              <a:buSzPct val="70000"/>
              <a:buFont typeface="Wingdings" panose="05000000000000000000" pitchFamily="2" charset="2"/>
              <a:buChar char="§"/>
              <a:defRPr sz="3200">
                <a:solidFill>
                  <a:srgbClr val="000000"/>
                </a:solidFill>
                <a:latin typeface="Arial" panose="020B0604020202020204" pitchFamily="34" charset="0"/>
                <a:ea typeface="宋体" panose="02010600030101010101" pitchFamily="2" charset="-122"/>
              </a:defRPr>
            </a:lvl1pPr>
            <a:lvl2pPr marL="539750" indent="-177800">
              <a:spcBef>
                <a:spcPct val="50000"/>
              </a:spcBef>
              <a:buClr>
                <a:schemeClr val="tx2"/>
              </a:buClr>
              <a:buSzPct val="70000"/>
              <a:buFont typeface="Wingdings" panose="05000000000000000000" pitchFamily="2" charset="2"/>
              <a:buChar char="§"/>
              <a:defRPr sz="2800">
                <a:solidFill>
                  <a:srgbClr val="000000"/>
                </a:solidFill>
                <a:latin typeface="Arial" panose="020B0604020202020204" pitchFamily="34" charset="0"/>
                <a:ea typeface="宋体" panose="02010600030101010101" pitchFamily="2" charset="-122"/>
              </a:defRPr>
            </a:lvl2pPr>
            <a:lvl3pPr marL="896938" indent="-177800">
              <a:spcBef>
                <a:spcPct val="50000"/>
              </a:spcBef>
              <a:buClr>
                <a:schemeClr val="tx2"/>
              </a:buClr>
              <a:buSzPct val="70000"/>
              <a:buFont typeface="Wingdings" panose="05000000000000000000" pitchFamily="2" charset="2"/>
              <a:buChar char="§"/>
              <a:defRPr sz="2400">
                <a:solidFill>
                  <a:srgbClr val="000000"/>
                </a:solidFill>
                <a:latin typeface="Arial" panose="020B0604020202020204" pitchFamily="34" charset="0"/>
                <a:ea typeface="宋体" panose="02010600030101010101" pitchFamily="2" charset="-122"/>
              </a:defRPr>
            </a:lvl3pPr>
            <a:lvl4pPr marL="1254125"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4pPr>
            <a:lvl5pPr marL="1611313" indent="-174625">
              <a:spcBef>
                <a:spcPct val="50000"/>
              </a:spcBef>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5pPr>
            <a:lvl6pPr marL="20685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6pPr>
            <a:lvl7pPr marL="25257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7pPr>
            <a:lvl8pPr marL="29829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8pPr>
            <a:lvl9pPr marL="3440113" indent="-174625" eaLnBrk="0" fontAlgn="base" hangingPunct="0">
              <a:spcBef>
                <a:spcPct val="50000"/>
              </a:spcBef>
              <a:spcAft>
                <a:spcPct val="0"/>
              </a:spcAft>
              <a:buClr>
                <a:schemeClr val="tx2"/>
              </a:buClr>
              <a:buSzPct val="70000"/>
              <a:buFont typeface="Wingdings" panose="05000000000000000000" pitchFamily="2" charset="2"/>
              <a:buChar char="§"/>
              <a:defRPr sz="2000">
                <a:solidFill>
                  <a:srgbClr val="000000"/>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zh-CN" altLang="en-US" sz="2400" b="1" dirty="0">
                <a:solidFill>
                  <a:schemeClr val="tx1"/>
                </a:solidFill>
                <a:latin typeface="黑体" panose="02010609060101010101" pitchFamily="49" charset="-122"/>
                <a:ea typeface="黑体" panose="02010609060101010101" pitchFamily="49" charset="-122"/>
              </a:rPr>
              <a:t>地址：</a:t>
            </a:r>
            <a:r>
              <a:rPr lang="zh-CN" altLang="en-US" sz="2400" b="1" dirty="0" smtClean="0">
                <a:solidFill>
                  <a:schemeClr val="tx1"/>
                </a:solidFill>
                <a:latin typeface="黑体" panose="02010609060101010101" pitchFamily="49" charset="-122"/>
                <a:ea typeface="黑体" panose="02010609060101010101" pitchFamily="49" charset="-122"/>
              </a:rPr>
              <a:t>珠海市 香洲区 保税区 宝湾路</a:t>
            </a:r>
            <a:r>
              <a:rPr lang="en-US" altLang="zh-CN" sz="2400" b="1" dirty="0" smtClean="0">
                <a:solidFill>
                  <a:schemeClr val="tx1"/>
                </a:solidFill>
                <a:latin typeface="黑体" panose="02010609060101010101" pitchFamily="49" charset="-122"/>
                <a:ea typeface="黑体" panose="02010609060101010101" pitchFamily="49" charset="-122"/>
              </a:rPr>
              <a:t>8</a:t>
            </a:r>
            <a:r>
              <a:rPr lang="zh-CN" altLang="en-US" sz="2400" b="1" dirty="0" smtClean="0">
                <a:solidFill>
                  <a:schemeClr val="tx1"/>
                </a:solidFill>
                <a:latin typeface="黑体" panose="02010609060101010101" pitchFamily="49" charset="-122"/>
                <a:ea typeface="黑体" panose="02010609060101010101" pitchFamily="49" charset="-122"/>
              </a:rPr>
              <a:t>号；</a:t>
            </a:r>
            <a:endParaRPr lang="zh-CN" altLang="en-US" sz="2400" b="1" dirty="0">
              <a:solidFill>
                <a:schemeClr val="tx1"/>
              </a:solidFill>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endParaRPr lang="zh-CN" altLang="en-US" sz="2400" b="1" dirty="0">
              <a:solidFill>
                <a:schemeClr val="tx1"/>
              </a:solidFill>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r>
              <a:rPr lang="zh-CN" altLang="en-US" sz="2400" b="1" dirty="0">
                <a:solidFill>
                  <a:schemeClr val="tx1"/>
                </a:solidFill>
                <a:latin typeface="黑体" panose="02010609060101010101" pitchFamily="49" charset="-122"/>
                <a:ea typeface="黑体" panose="02010609060101010101" pitchFamily="49" charset="-122"/>
              </a:rPr>
              <a:t>联系人</a:t>
            </a:r>
            <a:r>
              <a:rPr lang="zh-CN" altLang="en-US" sz="2400" b="1" dirty="0" smtClean="0">
                <a:solidFill>
                  <a:schemeClr val="tx1"/>
                </a:solidFill>
                <a:latin typeface="黑体" panose="02010609060101010101" pitchFamily="49" charset="-122"/>
                <a:ea typeface="黑体" panose="02010609060101010101" pitchFamily="49" charset="-122"/>
              </a:rPr>
              <a:t>：吴小姐</a:t>
            </a:r>
            <a:endParaRPr lang="en-US" altLang="zh-CN" sz="2400" b="1" dirty="0" smtClean="0">
              <a:solidFill>
                <a:schemeClr val="tx1"/>
              </a:solidFill>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endParaRPr lang="zh-CN" altLang="en-US" sz="2400" b="1" dirty="0">
              <a:solidFill>
                <a:schemeClr val="tx1"/>
              </a:solidFill>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r>
              <a:rPr lang="zh-CN" altLang="en-US" sz="2400" b="1" dirty="0">
                <a:solidFill>
                  <a:schemeClr val="tx1"/>
                </a:solidFill>
                <a:latin typeface="黑体" panose="02010609060101010101" pitchFamily="49" charset="-122"/>
                <a:ea typeface="黑体" panose="02010609060101010101" pitchFamily="49" charset="-122"/>
              </a:rPr>
              <a:t>人才专线：</a:t>
            </a:r>
            <a:r>
              <a:rPr lang="en-US" altLang="zh-CN" sz="2400" b="1" dirty="0" smtClean="0">
                <a:solidFill>
                  <a:schemeClr val="tx1"/>
                </a:solidFill>
                <a:latin typeface="黑体" panose="02010609060101010101" pitchFamily="49" charset="-122"/>
                <a:ea typeface="黑体" panose="02010609060101010101" pitchFamily="49" charset="-122"/>
              </a:rPr>
              <a:t>0756 - 632 8130</a:t>
            </a:r>
          </a:p>
          <a:p>
            <a:pPr eaLnBrk="1" hangingPunct="1">
              <a:spcBef>
                <a:spcPct val="0"/>
              </a:spcBef>
              <a:buClrTx/>
              <a:buSzTx/>
              <a:buFont typeface="Arial" panose="020B0604020202020204" pitchFamily="34" charset="0"/>
              <a:buNone/>
            </a:pPr>
            <a:endParaRPr lang="en-US" altLang="zh-CN" sz="2400" b="1" dirty="0">
              <a:solidFill>
                <a:schemeClr val="tx1"/>
              </a:solidFill>
              <a:latin typeface="黑体" panose="02010609060101010101" pitchFamily="49" charset="-122"/>
              <a:ea typeface="黑体" panose="02010609060101010101" pitchFamily="49" charset="-122"/>
            </a:endParaRPr>
          </a:p>
          <a:p>
            <a:pPr>
              <a:spcBef>
                <a:spcPct val="0"/>
              </a:spcBef>
              <a:buClrTx/>
              <a:buSzTx/>
              <a:buNone/>
            </a:pPr>
            <a:r>
              <a:rPr lang="zh-CN" altLang="en-US" sz="2400" b="1" dirty="0">
                <a:solidFill>
                  <a:schemeClr val="tx1"/>
                </a:solidFill>
                <a:latin typeface="黑体" panose="02010609060101010101" pitchFamily="49" charset="-122"/>
                <a:ea typeface="黑体" panose="02010609060101010101" pitchFamily="49" charset="-122"/>
              </a:rPr>
              <a:t>集团网址</a:t>
            </a:r>
            <a:r>
              <a:rPr lang="zh-CN" altLang="en-US" sz="2400" b="1" dirty="0" smtClean="0">
                <a:solidFill>
                  <a:schemeClr val="tx1"/>
                </a:solidFill>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www. </a:t>
            </a:r>
            <a:r>
              <a:rPr lang="en-US" altLang="zh-CN" sz="2400" b="1" dirty="0" smtClean="0">
                <a:latin typeface="黑体" panose="02010609060101010101" pitchFamily="49" charset="-122"/>
                <a:ea typeface="黑体" panose="02010609060101010101" pitchFamily="49" charset="-122"/>
              </a:rPr>
              <a:t>Northglass.com </a:t>
            </a:r>
            <a:endParaRPr lang="zh-CN" altLang="en-US" sz="2400" b="1" dirty="0">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endParaRPr lang="en-US" altLang="zh-CN" sz="2400" b="1" dirty="0">
              <a:solidFill>
                <a:schemeClr val="tx1"/>
              </a:solidFill>
              <a:latin typeface="黑体" panose="02010609060101010101" pitchFamily="49" charset="-122"/>
              <a:ea typeface="黑体" panose="02010609060101010101" pitchFamily="49" charset="-122"/>
            </a:endParaRPr>
          </a:p>
          <a:p>
            <a:pPr>
              <a:spcBef>
                <a:spcPct val="0"/>
              </a:spcBef>
              <a:buClrTx/>
              <a:buSzTx/>
              <a:buNone/>
            </a:pPr>
            <a:r>
              <a:rPr lang="zh-CN" altLang="en-US" sz="2400" b="1" dirty="0" smtClean="0">
                <a:solidFill>
                  <a:schemeClr val="tx1"/>
                </a:solidFill>
                <a:latin typeface="黑体" panose="02010609060101010101" pitchFamily="49" charset="-122"/>
                <a:ea typeface="黑体" panose="02010609060101010101" pitchFamily="49" charset="-122"/>
              </a:rPr>
              <a:t>公司邮箱（</a:t>
            </a:r>
            <a:r>
              <a:rPr lang="en-US" altLang="zh-CN" sz="2400" b="1" dirty="0" smtClean="0">
                <a:solidFill>
                  <a:schemeClr val="tx1"/>
                </a:solidFill>
                <a:latin typeface="黑体" panose="02010609060101010101" pitchFamily="49" charset="-122"/>
                <a:ea typeface="黑体" panose="02010609060101010101" pitchFamily="49" charset="-122"/>
              </a:rPr>
              <a:t>HR</a:t>
            </a:r>
            <a:r>
              <a:rPr lang="zh-CN" altLang="en-US" sz="2400" b="1" dirty="0" smtClean="0">
                <a:solidFill>
                  <a:schemeClr val="tx1"/>
                </a:solidFill>
                <a:latin typeface="黑体" panose="02010609060101010101" pitchFamily="49" charset="-122"/>
                <a:ea typeface="黑体" panose="02010609060101010101" pitchFamily="49" charset="-122"/>
              </a:rPr>
              <a:t>）</a:t>
            </a:r>
            <a:r>
              <a:rPr lang="en-US" altLang="zh-CN" sz="2400" b="1" dirty="0" smtClean="0">
                <a:solidFill>
                  <a:schemeClr val="tx1"/>
                </a:solidFill>
                <a:latin typeface="黑体" panose="02010609060101010101" pitchFamily="49" charset="-122"/>
                <a:ea typeface="黑体" panose="02010609060101010101" pitchFamily="49" charset="-122"/>
              </a:rPr>
              <a:t>:bbdzhr@northglass.com </a:t>
            </a:r>
            <a:endParaRPr lang="en-US" altLang="zh-CN" sz="2400" b="1" dirty="0">
              <a:solidFill>
                <a:schemeClr val="tx1"/>
              </a:solidFill>
              <a:latin typeface="黑体" panose="02010609060101010101" pitchFamily="49" charset="-122"/>
              <a:ea typeface="黑体" panose="02010609060101010101" pitchFamily="49" charset="-122"/>
            </a:endParaRPr>
          </a:p>
          <a:p>
            <a:pPr eaLnBrk="1" hangingPunct="1">
              <a:spcBef>
                <a:spcPct val="0"/>
              </a:spcBef>
              <a:buClrTx/>
              <a:buSzTx/>
              <a:buFont typeface="Arial" panose="020B0604020202020204" pitchFamily="34" charset="0"/>
              <a:buNone/>
            </a:pPr>
            <a:r>
              <a:rPr lang="en-US" altLang="zh-CN" sz="2400" dirty="0">
                <a:solidFill>
                  <a:schemeClr val="tx1"/>
                </a:solidFill>
              </a:rPr>
              <a:t> </a:t>
            </a:r>
          </a:p>
          <a:p>
            <a:pPr eaLnBrk="1" hangingPunct="1">
              <a:spcBef>
                <a:spcPct val="0"/>
              </a:spcBef>
              <a:buClrTx/>
              <a:buSzTx/>
              <a:buFont typeface="Arial" panose="020B0604020202020204" pitchFamily="34" charset="0"/>
              <a:buNone/>
            </a:pPr>
            <a:endParaRPr lang="zh-CN" altLang="en-US" sz="2400" dirty="0">
              <a:solidFill>
                <a:schemeClr val="tx1"/>
              </a:solidFill>
            </a:endParaRPr>
          </a:p>
        </p:txBody>
      </p:sp>
      <p:sp>
        <p:nvSpPr>
          <p:cNvPr id="15" name="Rectangle 6"/>
          <p:cNvSpPr>
            <a:spLocks noChangeArrowheads="1"/>
          </p:cNvSpPr>
          <p:nvPr/>
        </p:nvSpPr>
        <p:spPr bwMode="auto">
          <a:xfrm>
            <a:off x="615027" y="982766"/>
            <a:ext cx="2384546" cy="461665"/>
          </a:xfrm>
          <a:prstGeom prst="rect">
            <a:avLst/>
          </a:prstGeom>
          <a:solidFill>
            <a:srgbClr val="BBE0E3"/>
          </a:solidFill>
          <a:ln w="38100" algn="ctr">
            <a:solidFill>
              <a:srgbClr val="FFFFFF"/>
            </a:solidFill>
            <a:miter lim="800000"/>
          </a:ln>
          <a:effectLst>
            <a:outerShdw dist="20000" dir="5400000" rotWithShape="0">
              <a:srgbClr val="000000">
                <a:alpha val="37999"/>
              </a:srgbClr>
            </a:outerShdw>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400" b="1" kern="0" dirty="0" smtClean="0">
                <a:solidFill>
                  <a:srgbClr val="4D4D4D"/>
                </a:solidFill>
                <a:ea typeface="黑体" panose="02010609060101010101" pitchFamily="49" charset="-122"/>
              </a:rPr>
              <a:t>联系方式</a:t>
            </a:r>
          </a:p>
        </p:txBody>
      </p:sp>
    </p:spTree>
    <p:extLst>
      <p:ext uri="{BB962C8B-B14F-4D97-AF65-F5344CB8AC3E}">
        <p14:creationId xmlns="" xmlns:p14="http://schemas.microsoft.com/office/powerpoint/2010/main" val="24538169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flipV="1">
            <a:off x="381000" y="822326"/>
            <a:ext cx="8474869" cy="3174"/>
          </a:xfrm>
          <a:prstGeom prst="line">
            <a:avLst/>
          </a:prstGeom>
        </p:spPr>
        <p:style>
          <a:lnRef idx="1">
            <a:schemeClr val="dk1"/>
          </a:lnRef>
          <a:fillRef idx="0">
            <a:schemeClr val="dk1"/>
          </a:fillRef>
          <a:effectRef idx="0">
            <a:schemeClr val="dk1"/>
          </a:effectRef>
          <a:fontRef idx="minor">
            <a:schemeClr val="tx1"/>
          </a:fontRef>
        </p:style>
      </p:cxnSp>
      <p:sp>
        <p:nvSpPr>
          <p:cNvPr id="11" name="文本框 1"/>
          <p:cNvSpPr txBox="1"/>
          <p:nvPr/>
        </p:nvSpPr>
        <p:spPr>
          <a:xfrm>
            <a:off x="3162331" y="1011514"/>
            <a:ext cx="2803758" cy="1436355"/>
          </a:xfrm>
          <a:prstGeom prst="rect">
            <a:avLst/>
          </a:prstGeom>
          <a:noFill/>
        </p:spPr>
        <p:txBody>
          <a:bodyPr wrap="square" rtlCol="0">
            <a:spAutoFit/>
          </a:bodyPr>
          <a:lstStyle/>
          <a:p>
            <a:pPr algn="ctr">
              <a:lnSpc>
                <a:spcPct val="150000"/>
              </a:lnSpc>
            </a:pPr>
            <a:r>
              <a:rPr lang="zh-CN" altLang="en-US" sz="6600" dirty="0" smtClean="0">
                <a:latin typeface="微软雅黑" panose="020B0503020204020204" pitchFamily="34" charset="-122"/>
                <a:ea typeface="微软雅黑" panose="020B0503020204020204" pitchFamily="34" charset="-122"/>
              </a:rPr>
              <a:t>谢  谢</a:t>
            </a:r>
            <a:endParaRPr lang="zh-CN" altLang="en-US" sz="6600" dirty="0">
              <a:latin typeface="微软雅黑" panose="020B0503020204020204" pitchFamily="34" charset="-122"/>
              <a:ea typeface="微软雅黑" panose="020B0503020204020204" pitchFamily="34" charset="-122"/>
            </a:endParaRPr>
          </a:p>
        </p:txBody>
      </p:sp>
      <p:pic>
        <p:nvPicPr>
          <p:cNvPr id="12" name="图片 11" descr="qrcode_for_gh_6f049dbf24cf_1280 (2).jpg"/>
          <p:cNvPicPr>
            <a:picLocks noChangeAspect="1"/>
          </p:cNvPicPr>
          <p:nvPr/>
        </p:nvPicPr>
        <p:blipFill>
          <a:blip r:embed="rId2" cstate="print"/>
          <a:stretch>
            <a:fillRect/>
          </a:stretch>
        </p:blipFill>
        <p:spPr>
          <a:xfrm>
            <a:off x="3257960" y="2756273"/>
            <a:ext cx="2648167" cy="2509727"/>
          </a:xfrm>
          <a:prstGeom prst="rect">
            <a:avLst/>
          </a:prstGeom>
        </p:spPr>
      </p:pic>
      <p:cxnSp>
        <p:nvCxnSpPr>
          <p:cNvPr id="14" name="直接连接符 13"/>
          <p:cNvCxnSpPr/>
          <p:nvPr/>
        </p:nvCxnSpPr>
        <p:spPr>
          <a:xfrm>
            <a:off x="714375" y="6032500"/>
            <a:ext cx="7877175" cy="0"/>
          </a:xfrm>
          <a:prstGeom prst="line">
            <a:avLst/>
          </a:prstGeom>
        </p:spPr>
        <p:style>
          <a:lnRef idx="1">
            <a:schemeClr val="dk1"/>
          </a:lnRef>
          <a:fillRef idx="0">
            <a:schemeClr val="dk1"/>
          </a:fillRef>
          <a:effectRef idx="0">
            <a:schemeClr val="dk1"/>
          </a:effectRef>
          <a:fontRef idx="minor">
            <a:schemeClr val="tx1"/>
          </a:fontRef>
        </p:style>
      </p:cxnSp>
      <p:sp>
        <p:nvSpPr>
          <p:cNvPr id="17" name="文本框 39"/>
          <p:cNvSpPr txBox="1"/>
          <p:nvPr/>
        </p:nvSpPr>
        <p:spPr>
          <a:xfrm flipH="1">
            <a:off x="3819583" y="6127205"/>
            <a:ext cx="1473142" cy="369332"/>
          </a:xfrm>
          <a:prstGeom prst="rect">
            <a:avLst/>
          </a:prstGeom>
          <a:noFill/>
        </p:spPr>
        <p:txBody>
          <a:bodyPr wrap="square" rtlCol="0">
            <a:spAutoFit/>
          </a:bodyPr>
          <a:lstStyle/>
          <a:p>
            <a:pPr algn="ct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中国     珠海</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2677346" y="5364272"/>
            <a:ext cx="4142198" cy="477054"/>
          </a:xfrm>
          <a:prstGeom prst="rect">
            <a:avLst/>
          </a:prstGeom>
        </p:spPr>
        <p:txBody>
          <a:bodyPr wrap="square">
            <a:spAutoFit/>
          </a:bodyPr>
          <a:lstStyle/>
          <a:p>
            <a:r>
              <a:rPr lang="zh-CN" altLang="en-US" sz="2500" dirty="0" smtClean="0">
                <a:latin typeface="微软雅黑" pitchFamily="34" charset="-122"/>
                <a:ea typeface="微软雅黑" pitchFamily="34" charset="-122"/>
              </a:rPr>
              <a:t>广东北玻电子玻璃有限公司</a:t>
            </a:r>
            <a:endParaRPr lang="zh-CN" altLang="en-US" sz="2500" dirty="0">
              <a:latin typeface="微软雅黑" pitchFamily="34" charset="-122"/>
              <a:ea typeface="微软雅黑" pitchFamily="34" charset="-122"/>
            </a:endParaRPr>
          </a:p>
        </p:txBody>
      </p:sp>
      <p:pic>
        <p:nvPicPr>
          <p:cNvPr id="9" name="图片 8"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6B360F7D-F83D-4519-9CB2-1420F82DB9E9}"/>
              </a:ext>
            </a:extLst>
          </p:cNvPr>
          <p:cNvSpPr txBox="1"/>
          <p:nvPr/>
        </p:nvSpPr>
        <p:spPr>
          <a:xfrm flipH="1">
            <a:off x="1713970" y="906024"/>
            <a:ext cx="6096886" cy="1015663"/>
          </a:xfrm>
          <a:prstGeom prst="rect">
            <a:avLst/>
          </a:prstGeom>
          <a:noFill/>
        </p:spPr>
        <p:txBody>
          <a:bodyPr wrap="square" rtlCol="0">
            <a:spAutoFit/>
          </a:bodyPr>
          <a:lstStyle/>
          <a:p>
            <a:pPr algn="ctr"/>
            <a:r>
              <a:rPr lang="zh-CN" altLang="en-US" sz="6000" b="1" dirty="0">
                <a:latin typeface="华文行楷" panose="02010800040101010101" pitchFamily="2" charset="-122"/>
                <a:ea typeface="华文行楷" panose="02010800040101010101" pitchFamily="2" charset="-122"/>
              </a:rPr>
              <a:t>北玻股份简介</a:t>
            </a:r>
          </a:p>
        </p:txBody>
      </p:sp>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pic>
        <p:nvPicPr>
          <p:cNvPr id="10" name="图片 9" descr="IMG_0012副本.jpg">
            <a:extLst>
              <a:ext uri="{FF2B5EF4-FFF2-40B4-BE49-F238E27FC236}">
                <a16:creationId xmlns="" xmlns:a16="http://schemas.microsoft.com/office/drawing/2014/main" id="{51B01681-6C4E-4C06-8C86-71D8D9B12399}"/>
              </a:ext>
            </a:extLst>
          </p:cNvPr>
          <p:cNvPicPr>
            <a:picLocks noChangeAspect="1"/>
          </p:cNvPicPr>
          <p:nvPr/>
        </p:nvPicPr>
        <p:blipFill>
          <a:blip r:embed="rId3" cstate="print"/>
          <a:stretch>
            <a:fillRect/>
          </a:stretch>
        </p:blipFill>
        <p:spPr>
          <a:xfrm>
            <a:off x="170916" y="1820254"/>
            <a:ext cx="8776531" cy="4490769"/>
          </a:xfrm>
          <a:prstGeom prst="rect">
            <a:avLst/>
          </a:prstGeom>
        </p:spPr>
      </p:pic>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02</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Tree>
    <p:extLst>
      <p:ext uri="{BB962C8B-B14F-4D97-AF65-F5344CB8AC3E}">
        <p14:creationId xmlns="" xmlns:p14="http://schemas.microsoft.com/office/powerpoint/2010/main" val="12762792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6B360F7D-F83D-4519-9CB2-1420F82DB9E9}"/>
              </a:ext>
            </a:extLst>
          </p:cNvPr>
          <p:cNvSpPr txBox="1"/>
          <p:nvPr/>
        </p:nvSpPr>
        <p:spPr>
          <a:xfrm flipH="1">
            <a:off x="325175" y="338539"/>
            <a:ext cx="2449641" cy="461665"/>
          </a:xfrm>
          <a:prstGeom prst="rect">
            <a:avLst/>
          </a:prstGeom>
          <a:noFill/>
        </p:spPr>
        <p:txBody>
          <a:bodyPr wrap="square" rtlCol="0">
            <a:spAutoFit/>
          </a:bodyPr>
          <a:lstStyle/>
          <a:p>
            <a:pPr algn="ctr"/>
            <a:r>
              <a:rPr lang="zh-CN" altLang="en-US" sz="2400" dirty="0">
                <a:latin typeface="黑体" panose="02010609060101010101" pitchFamily="49" charset="-122"/>
                <a:ea typeface="黑体" panose="02010609060101010101" pitchFamily="49" charset="-122"/>
              </a:rPr>
              <a:t>北玻股份简介</a:t>
            </a:r>
          </a:p>
        </p:txBody>
      </p:sp>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9" name="矩形 8">
            <a:extLst>
              <a:ext uri="{FF2B5EF4-FFF2-40B4-BE49-F238E27FC236}">
                <a16:creationId xmlns="" xmlns:a16="http://schemas.microsoft.com/office/drawing/2014/main" id="{95294284-2AAB-4DE5-ADD9-2AA94511F883}"/>
              </a:ext>
            </a:extLst>
          </p:cNvPr>
          <p:cNvSpPr/>
          <p:nvPr/>
        </p:nvSpPr>
        <p:spPr>
          <a:xfrm>
            <a:off x="619159" y="3278520"/>
            <a:ext cx="7941745" cy="3046988"/>
          </a:xfrm>
          <a:prstGeom prst="rect">
            <a:avLst/>
          </a:prstGeom>
        </p:spPr>
        <p:txBody>
          <a:bodyPr wrap="square">
            <a:spAutoFit/>
          </a:bodyPr>
          <a:lstStyle/>
          <a:p>
            <a:pPr algn="just">
              <a:lnSpc>
                <a:spcPct val="150000"/>
              </a:lnSpc>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洛阳北方玻璃技术股份有限公司，简称“北玻股份”，</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1995</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18</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由董事长高学明先生在洛阳国家高新开发区发起创立，是最早从事玻璃深加工设备的研发、设计、制造的高新技术企业。</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年北玻股份在深交所成功上市（股票代码</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002613</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）。现今已经发展形成由洛阳、上海、天津、北京、广东五大生产基地集玻璃深加工技术设备和高端节能深加工玻璃产品的研发、制造和销售为一体，具有完整产业链和持续自主创新能力的高新技术产业集团。</a:t>
            </a:r>
            <a:endParaRPr lang="en-GB"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0" name="图片 9" descr="IMG_0012副本.jpg">
            <a:extLst>
              <a:ext uri="{FF2B5EF4-FFF2-40B4-BE49-F238E27FC236}">
                <a16:creationId xmlns="" xmlns:a16="http://schemas.microsoft.com/office/drawing/2014/main" id="{51B01681-6C4E-4C06-8C86-71D8D9B12399}"/>
              </a:ext>
            </a:extLst>
          </p:cNvPr>
          <p:cNvPicPr>
            <a:picLocks noChangeAspect="1"/>
          </p:cNvPicPr>
          <p:nvPr/>
        </p:nvPicPr>
        <p:blipFill>
          <a:blip r:embed="rId3" cstate="print"/>
          <a:stretch>
            <a:fillRect/>
          </a:stretch>
        </p:blipFill>
        <p:spPr>
          <a:xfrm>
            <a:off x="632590" y="968188"/>
            <a:ext cx="7915061" cy="2315221"/>
          </a:xfrm>
          <a:prstGeom prst="rect">
            <a:avLst/>
          </a:prstGeom>
        </p:spPr>
      </p:pic>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03</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Tree>
    <p:extLst>
      <p:ext uri="{BB962C8B-B14F-4D97-AF65-F5344CB8AC3E}">
        <p14:creationId xmlns="" xmlns:p14="http://schemas.microsoft.com/office/powerpoint/2010/main" val="13214436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04</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14" name="文本框 13">
            <a:extLst>
              <a:ext uri="{FF2B5EF4-FFF2-40B4-BE49-F238E27FC236}">
                <a16:creationId xmlns="" xmlns:a16="http://schemas.microsoft.com/office/drawing/2014/main" id="{E8A999F7-3CA2-4F95-A4F7-5B9C1E9A43AA}"/>
              </a:ext>
            </a:extLst>
          </p:cNvPr>
          <p:cNvSpPr txBox="1"/>
          <p:nvPr/>
        </p:nvSpPr>
        <p:spPr>
          <a:xfrm flipH="1">
            <a:off x="513433" y="338539"/>
            <a:ext cx="2449641"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发展历程</a:t>
            </a:r>
          </a:p>
        </p:txBody>
      </p:sp>
      <p:grpSp>
        <p:nvGrpSpPr>
          <p:cNvPr id="2" name="组合 1">
            <a:extLst>
              <a:ext uri="{FF2B5EF4-FFF2-40B4-BE49-F238E27FC236}">
                <a16:creationId xmlns="" xmlns:a16="http://schemas.microsoft.com/office/drawing/2014/main" id="{2D8FBA0A-73C9-434A-8BBE-83CE14647A9B}"/>
              </a:ext>
            </a:extLst>
          </p:cNvPr>
          <p:cNvGrpSpPr/>
          <p:nvPr/>
        </p:nvGrpSpPr>
        <p:grpSpPr>
          <a:xfrm>
            <a:off x="574138" y="1067793"/>
            <a:ext cx="7238998" cy="5075858"/>
            <a:chOff x="574138" y="1067793"/>
            <a:chExt cx="7238998" cy="5075858"/>
          </a:xfrm>
        </p:grpSpPr>
        <p:grpSp>
          <p:nvGrpSpPr>
            <p:cNvPr id="16" name="组合 15">
              <a:extLst>
                <a:ext uri="{FF2B5EF4-FFF2-40B4-BE49-F238E27FC236}">
                  <a16:creationId xmlns="" xmlns:a16="http://schemas.microsoft.com/office/drawing/2014/main" id="{67D40AF3-C36B-4F91-8E9A-FAEC7E7BB5A3}"/>
                </a:ext>
              </a:extLst>
            </p:cNvPr>
            <p:cNvGrpSpPr/>
            <p:nvPr/>
          </p:nvGrpSpPr>
          <p:grpSpPr>
            <a:xfrm>
              <a:off x="583663" y="1067793"/>
              <a:ext cx="623430" cy="545454"/>
              <a:chOff x="1034523" y="5647301"/>
              <a:chExt cx="607859" cy="531831"/>
            </a:xfrm>
          </p:grpSpPr>
          <p:sp>
            <p:nvSpPr>
              <p:cNvPr id="39" name="椭圆 38">
                <a:extLst>
                  <a:ext uri="{FF2B5EF4-FFF2-40B4-BE49-F238E27FC236}">
                    <a16:creationId xmlns="" xmlns:a16="http://schemas.microsoft.com/office/drawing/2014/main" id="{C8BD6862-8F52-49B4-A60F-2D67F9014123}"/>
                  </a:ext>
                </a:extLst>
              </p:cNvPr>
              <p:cNvSpPr/>
              <p:nvPr/>
            </p:nvSpPr>
            <p:spPr>
              <a:xfrm>
                <a:off x="1069161" y="5647301"/>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2E2FEA37-A11A-4E3D-ACD4-7D08100393ED}"/>
                  </a:ext>
                </a:extLst>
              </p:cNvPr>
              <p:cNvSpPr/>
              <p:nvPr/>
            </p:nvSpPr>
            <p:spPr>
              <a:xfrm>
                <a:off x="1034523" y="5745845"/>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1994</a:t>
                </a:r>
                <a:endParaRPr lang="zh-CN" altLang="en-US" sz="1600" dirty="0">
                  <a:solidFill>
                    <a:schemeClr val="bg1"/>
                  </a:solidFill>
                </a:endParaRPr>
              </a:p>
            </p:txBody>
          </p:sp>
        </p:grpSp>
        <p:grpSp>
          <p:nvGrpSpPr>
            <p:cNvPr id="17" name="组合 16">
              <a:extLst>
                <a:ext uri="{FF2B5EF4-FFF2-40B4-BE49-F238E27FC236}">
                  <a16:creationId xmlns="" xmlns:a16="http://schemas.microsoft.com/office/drawing/2014/main" id="{4A5E918F-9D6A-4D8B-8914-681526327F41}"/>
                </a:ext>
              </a:extLst>
            </p:cNvPr>
            <p:cNvGrpSpPr/>
            <p:nvPr/>
          </p:nvGrpSpPr>
          <p:grpSpPr>
            <a:xfrm>
              <a:off x="574138" y="1788244"/>
              <a:ext cx="607859" cy="531831"/>
              <a:chOff x="1614668" y="5193826"/>
              <a:chExt cx="607859" cy="531831"/>
            </a:xfrm>
          </p:grpSpPr>
          <p:sp>
            <p:nvSpPr>
              <p:cNvPr id="37" name="椭圆 36">
                <a:extLst>
                  <a:ext uri="{FF2B5EF4-FFF2-40B4-BE49-F238E27FC236}">
                    <a16:creationId xmlns="" xmlns:a16="http://schemas.microsoft.com/office/drawing/2014/main" id="{75CCCE30-26DB-4996-B568-CD76782CC0B1}"/>
                  </a:ext>
                </a:extLst>
              </p:cNvPr>
              <p:cNvSpPr/>
              <p:nvPr/>
            </p:nvSpPr>
            <p:spPr>
              <a:xfrm>
                <a:off x="1644738" y="5193826"/>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7FF6D7C5-5B3D-47FB-8028-E1DCC4A8834D}"/>
                  </a:ext>
                </a:extLst>
              </p:cNvPr>
              <p:cNvSpPr/>
              <p:nvPr/>
            </p:nvSpPr>
            <p:spPr>
              <a:xfrm>
                <a:off x="1614668" y="5320231"/>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1995</a:t>
                </a:r>
                <a:endParaRPr lang="zh-CN" altLang="en-US" sz="1600" dirty="0">
                  <a:solidFill>
                    <a:schemeClr val="bg1"/>
                  </a:solidFill>
                </a:endParaRPr>
              </a:p>
            </p:txBody>
          </p:sp>
        </p:grpSp>
        <p:grpSp>
          <p:nvGrpSpPr>
            <p:cNvPr id="18" name="组合 17">
              <a:extLst>
                <a:ext uri="{FF2B5EF4-FFF2-40B4-BE49-F238E27FC236}">
                  <a16:creationId xmlns="" xmlns:a16="http://schemas.microsoft.com/office/drawing/2014/main" id="{45ED1763-972D-476A-B324-7A2187116E15}"/>
                </a:ext>
              </a:extLst>
            </p:cNvPr>
            <p:cNvGrpSpPr/>
            <p:nvPr/>
          </p:nvGrpSpPr>
          <p:grpSpPr>
            <a:xfrm>
              <a:off x="574138" y="2495071"/>
              <a:ext cx="607859" cy="531831"/>
              <a:chOff x="2176390" y="4740350"/>
              <a:chExt cx="607859" cy="531831"/>
            </a:xfrm>
          </p:grpSpPr>
          <p:sp>
            <p:nvSpPr>
              <p:cNvPr id="35" name="椭圆 34">
                <a:extLst>
                  <a:ext uri="{FF2B5EF4-FFF2-40B4-BE49-F238E27FC236}">
                    <a16:creationId xmlns="" xmlns:a16="http://schemas.microsoft.com/office/drawing/2014/main" id="{5BB4E403-EFC9-470D-9115-63FA94F3663B}"/>
                  </a:ext>
                </a:extLst>
              </p:cNvPr>
              <p:cNvSpPr/>
              <p:nvPr/>
            </p:nvSpPr>
            <p:spPr>
              <a:xfrm>
                <a:off x="2220315" y="4740350"/>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 xmlns:a16="http://schemas.microsoft.com/office/drawing/2014/main" id="{775183AA-B064-4C15-8F49-D9209149242E}"/>
                  </a:ext>
                </a:extLst>
              </p:cNvPr>
              <p:cNvSpPr/>
              <p:nvPr/>
            </p:nvSpPr>
            <p:spPr>
              <a:xfrm>
                <a:off x="2176390" y="4866755"/>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1999</a:t>
                </a:r>
                <a:endParaRPr lang="zh-CN" altLang="en-US" sz="1400" dirty="0">
                  <a:solidFill>
                    <a:schemeClr val="bg1"/>
                  </a:solidFill>
                </a:endParaRPr>
              </a:p>
            </p:txBody>
          </p:sp>
        </p:grpSp>
        <p:grpSp>
          <p:nvGrpSpPr>
            <p:cNvPr id="19" name="组合 18">
              <a:extLst>
                <a:ext uri="{FF2B5EF4-FFF2-40B4-BE49-F238E27FC236}">
                  <a16:creationId xmlns="" xmlns:a16="http://schemas.microsoft.com/office/drawing/2014/main" id="{1DF984F6-5EEE-41FF-A222-F4255D1E7AD2}"/>
                </a:ext>
              </a:extLst>
            </p:cNvPr>
            <p:cNvGrpSpPr/>
            <p:nvPr/>
          </p:nvGrpSpPr>
          <p:grpSpPr>
            <a:xfrm>
              <a:off x="574138" y="3201898"/>
              <a:ext cx="607859" cy="531831"/>
              <a:chOff x="2765822" y="4286874"/>
              <a:chExt cx="607859" cy="531831"/>
            </a:xfrm>
          </p:grpSpPr>
          <p:sp>
            <p:nvSpPr>
              <p:cNvPr id="33" name="椭圆 32">
                <a:extLst>
                  <a:ext uri="{FF2B5EF4-FFF2-40B4-BE49-F238E27FC236}">
                    <a16:creationId xmlns="" xmlns:a16="http://schemas.microsoft.com/office/drawing/2014/main" id="{14F159B7-3DE9-4518-A8B2-3332D74F743C}"/>
                  </a:ext>
                </a:extLst>
              </p:cNvPr>
              <p:cNvSpPr/>
              <p:nvPr/>
            </p:nvSpPr>
            <p:spPr>
              <a:xfrm>
                <a:off x="2795892" y="4286874"/>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5172182-3B51-4DAA-B4A3-F0F360DBAC26}"/>
                  </a:ext>
                </a:extLst>
              </p:cNvPr>
              <p:cNvSpPr/>
              <p:nvPr/>
            </p:nvSpPr>
            <p:spPr>
              <a:xfrm>
                <a:off x="2765822" y="4413279"/>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2003</a:t>
                </a:r>
                <a:endParaRPr lang="zh-CN" altLang="en-US" sz="1400" dirty="0">
                  <a:solidFill>
                    <a:schemeClr val="bg1"/>
                  </a:solidFill>
                </a:endParaRPr>
              </a:p>
            </p:txBody>
          </p:sp>
        </p:grpSp>
        <p:grpSp>
          <p:nvGrpSpPr>
            <p:cNvPr id="20" name="组合 19">
              <a:extLst>
                <a:ext uri="{FF2B5EF4-FFF2-40B4-BE49-F238E27FC236}">
                  <a16:creationId xmlns="" xmlns:a16="http://schemas.microsoft.com/office/drawing/2014/main" id="{60C4CB31-A85D-472C-9B1F-72235C0E3D5A}"/>
                </a:ext>
              </a:extLst>
            </p:cNvPr>
            <p:cNvGrpSpPr/>
            <p:nvPr/>
          </p:nvGrpSpPr>
          <p:grpSpPr>
            <a:xfrm>
              <a:off x="574138" y="3908725"/>
              <a:ext cx="607859" cy="531831"/>
              <a:chOff x="3341399" y="3833398"/>
              <a:chExt cx="607859" cy="531831"/>
            </a:xfrm>
          </p:grpSpPr>
          <p:sp>
            <p:nvSpPr>
              <p:cNvPr id="31" name="椭圆 30">
                <a:extLst>
                  <a:ext uri="{FF2B5EF4-FFF2-40B4-BE49-F238E27FC236}">
                    <a16:creationId xmlns="" xmlns:a16="http://schemas.microsoft.com/office/drawing/2014/main" id="{F03A50B8-2076-4A5D-B625-1A96AC4B5E52}"/>
                  </a:ext>
                </a:extLst>
              </p:cNvPr>
              <p:cNvSpPr/>
              <p:nvPr/>
            </p:nvSpPr>
            <p:spPr>
              <a:xfrm>
                <a:off x="3371469" y="3833398"/>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5FC8D834-9F56-4351-A0DE-9D670A5EE5B6}"/>
                  </a:ext>
                </a:extLst>
              </p:cNvPr>
              <p:cNvSpPr/>
              <p:nvPr/>
            </p:nvSpPr>
            <p:spPr>
              <a:xfrm>
                <a:off x="3341399" y="3959803"/>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2004</a:t>
                </a:r>
                <a:endParaRPr lang="zh-CN" altLang="en-US" sz="1400" dirty="0">
                  <a:solidFill>
                    <a:schemeClr val="bg1"/>
                  </a:solidFill>
                </a:endParaRPr>
              </a:p>
            </p:txBody>
          </p:sp>
        </p:grpSp>
        <p:grpSp>
          <p:nvGrpSpPr>
            <p:cNvPr id="21" name="组合 20">
              <a:extLst>
                <a:ext uri="{FF2B5EF4-FFF2-40B4-BE49-F238E27FC236}">
                  <a16:creationId xmlns="" xmlns:a16="http://schemas.microsoft.com/office/drawing/2014/main" id="{4568B552-0C9D-4DD5-B92F-D7B73798550E}"/>
                </a:ext>
              </a:extLst>
            </p:cNvPr>
            <p:cNvGrpSpPr/>
            <p:nvPr/>
          </p:nvGrpSpPr>
          <p:grpSpPr>
            <a:xfrm>
              <a:off x="574138" y="4615552"/>
              <a:ext cx="607859" cy="531831"/>
              <a:chOff x="3916976" y="3379922"/>
              <a:chExt cx="607859" cy="531831"/>
            </a:xfrm>
          </p:grpSpPr>
          <p:sp>
            <p:nvSpPr>
              <p:cNvPr id="29" name="椭圆 28">
                <a:extLst>
                  <a:ext uri="{FF2B5EF4-FFF2-40B4-BE49-F238E27FC236}">
                    <a16:creationId xmlns="" xmlns:a16="http://schemas.microsoft.com/office/drawing/2014/main" id="{24A31584-6B74-4CB9-8F8E-BAA388F64883}"/>
                  </a:ext>
                </a:extLst>
              </p:cNvPr>
              <p:cNvSpPr/>
              <p:nvPr/>
            </p:nvSpPr>
            <p:spPr>
              <a:xfrm>
                <a:off x="3947046" y="3379922"/>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ADDA2D5B-EDB8-4CA3-BAAB-D13641717E78}"/>
                  </a:ext>
                </a:extLst>
              </p:cNvPr>
              <p:cNvSpPr/>
              <p:nvPr/>
            </p:nvSpPr>
            <p:spPr>
              <a:xfrm>
                <a:off x="3916976" y="3506327"/>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2008</a:t>
                </a:r>
                <a:endParaRPr lang="zh-CN" altLang="en-US" sz="1400" dirty="0">
                  <a:solidFill>
                    <a:schemeClr val="bg1"/>
                  </a:solidFill>
                </a:endParaRPr>
              </a:p>
            </p:txBody>
          </p:sp>
        </p:grpSp>
        <p:sp>
          <p:nvSpPr>
            <p:cNvPr id="22" name="TextBox 78">
              <a:extLst>
                <a:ext uri="{FF2B5EF4-FFF2-40B4-BE49-F238E27FC236}">
                  <a16:creationId xmlns="" xmlns:a16="http://schemas.microsoft.com/office/drawing/2014/main" id="{4EC05AE0-BC8E-4F50-A5FB-A35B0F7360FD}"/>
                </a:ext>
              </a:extLst>
            </p:cNvPr>
            <p:cNvSpPr txBox="1"/>
            <p:nvPr/>
          </p:nvSpPr>
          <p:spPr>
            <a:xfrm>
              <a:off x="1234704" y="1207057"/>
              <a:ext cx="6197039"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研制出全国第一台“水平辊道式玻璃平弯钢化电炉机组”。</a:t>
              </a:r>
            </a:p>
          </p:txBody>
        </p:sp>
        <p:sp>
          <p:nvSpPr>
            <p:cNvPr id="23" name="TextBox 82">
              <a:extLst>
                <a:ext uri="{FF2B5EF4-FFF2-40B4-BE49-F238E27FC236}">
                  <a16:creationId xmlns="" xmlns:a16="http://schemas.microsoft.com/office/drawing/2014/main" id="{59A2CA5F-6CF4-4A4A-BB06-685C48AFB62D}"/>
                </a:ext>
              </a:extLst>
            </p:cNvPr>
            <p:cNvSpPr txBox="1"/>
            <p:nvPr/>
          </p:nvSpPr>
          <p:spPr>
            <a:xfrm>
              <a:off x="1234704" y="1908331"/>
              <a:ext cx="2022438"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洛阳北玻成立。</a:t>
              </a:r>
            </a:p>
          </p:txBody>
        </p:sp>
        <p:sp>
          <p:nvSpPr>
            <p:cNvPr id="24" name="TextBox 83">
              <a:extLst>
                <a:ext uri="{FF2B5EF4-FFF2-40B4-BE49-F238E27FC236}">
                  <a16:creationId xmlns="" xmlns:a16="http://schemas.microsoft.com/office/drawing/2014/main" id="{CBCCF401-A6D5-42D6-B5CD-B39FD5F6DF8E}"/>
                </a:ext>
              </a:extLst>
            </p:cNvPr>
            <p:cNvSpPr txBox="1"/>
            <p:nvPr/>
          </p:nvSpPr>
          <p:spPr>
            <a:xfrm>
              <a:off x="1234704" y="2611931"/>
              <a:ext cx="219781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北京北玻成立。</a:t>
              </a:r>
            </a:p>
          </p:txBody>
        </p:sp>
        <p:sp>
          <p:nvSpPr>
            <p:cNvPr id="25" name="TextBox 84">
              <a:extLst>
                <a:ext uri="{FF2B5EF4-FFF2-40B4-BE49-F238E27FC236}">
                  <a16:creationId xmlns="" xmlns:a16="http://schemas.microsoft.com/office/drawing/2014/main" id="{DD64885B-BB12-4528-8921-9BCF4E29CA51}"/>
                </a:ext>
              </a:extLst>
            </p:cNvPr>
            <p:cNvSpPr txBox="1"/>
            <p:nvPr/>
          </p:nvSpPr>
          <p:spPr>
            <a:xfrm>
              <a:off x="1234704" y="3313205"/>
              <a:ext cx="2585584"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上海北玻破土动工。</a:t>
              </a:r>
            </a:p>
          </p:txBody>
        </p:sp>
        <p:sp>
          <p:nvSpPr>
            <p:cNvPr id="26" name="TextBox 85">
              <a:extLst>
                <a:ext uri="{FF2B5EF4-FFF2-40B4-BE49-F238E27FC236}">
                  <a16:creationId xmlns="" xmlns:a16="http://schemas.microsoft.com/office/drawing/2014/main" id="{95E202F5-115C-4C4F-968C-E816CF0AE532}"/>
                </a:ext>
              </a:extLst>
            </p:cNvPr>
            <p:cNvSpPr txBox="1"/>
            <p:nvPr/>
          </p:nvSpPr>
          <p:spPr>
            <a:xfrm>
              <a:off x="1234704" y="4014479"/>
              <a:ext cx="5271326"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研制出“纯平无斑”新一代钢化机组。</a:t>
              </a:r>
            </a:p>
          </p:txBody>
        </p:sp>
        <p:sp>
          <p:nvSpPr>
            <p:cNvPr id="27" name="TextBox 86">
              <a:extLst>
                <a:ext uri="{FF2B5EF4-FFF2-40B4-BE49-F238E27FC236}">
                  <a16:creationId xmlns="" xmlns:a16="http://schemas.microsoft.com/office/drawing/2014/main" id="{98CD7451-FF31-4585-B49C-BF2D0D8B4101}"/>
                </a:ext>
              </a:extLst>
            </p:cNvPr>
            <p:cNvSpPr txBox="1"/>
            <p:nvPr/>
          </p:nvSpPr>
          <p:spPr>
            <a:xfrm>
              <a:off x="1234704" y="4715753"/>
              <a:ext cx="5601899"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上海北玻自助研发的低辐射镀膜线投入商业化生产。</a:t>
              </a:r>
            </a:p>
          </p:txBody>
        </p:sp>
        <p:cxnSp>
          <p:nvCxnSpPr>
            <p:cNvPr id="28" name="直接连接符 27">
              <a:extLst>
                <a:ext uri="{FF2B5EF4-FFF2-40B4-BE49-F238E27FC236}">
                  <a16:creationId xmlns="" xmlns:a16="http://schemas.microsoft.com/office/drawing/2014/main" id="{7D97CBC4-99EB-48BF-9AB0-88A126E68B44}"/>
                </a:ext>
              </a:extLst>
            </p:cNvPr>
            <p:cNvCxnSpPr/>
            <p:nvPr/>
          </p:nvCxnSpPr>
          <p:spPr>
            <a:xfrm rot="5400000">
              <a:off x="-1240013" y="3318165"/>
              <a:ext cx="4211782" cy="1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1" name="组合 103">
              <a:extLst>
                <a:ext uri="{FF2B5EF4-FFF2-40B4-BE49-F238E27FC236}">
                  <a16:creationId xmlns="" xmlns:a16="http://schemas.microsoft.com/office/drawing/2014/main" id="{F0E17F66-5D73-490F-ACA2-492BD6F6BBC9}"/>
                </a:ext>
              </a:extLst>
            </p:cNvPr>
            <p:cNvGrpSpPr/>
            <p:nvPr/>
          </p:nvGrpSpPr>
          <p:grpSpPr>
            <a:xfrm>
              <a:off x="574138" y="5322381"/>
              <a:ext cx="607859" cy="531831"/>
              <a:chOff x="1025236" y="5647301"/>
              <a:chExt cx="607859" cy="531831"/>
            </a:xfrm>
          </p:grpSpPr>
          <p:sp>
            <p:nvSpPr>
              <p:cNvPr id="42" name="椭圆 41">
                <a:extLst>
                  <a:ext uri="{FF2B5EF4-FFF2-40B4-BE49-F238E27FC236}">
                    <a16:creationId xmlns="" xmlns:a16="http://schemas.microsoft.com/office/drawing/2014/main" id="{AF2AC886-FED2-43C4-8D0C-2588F68207C7}"/>
                  </a:ext>
                </a:extLst>
              </p:cNvPr>
              <p:cNvSpPr/>
              <p:nvPr/>
            </p:nvSpPr>
            <p:spPr>
              <a:xfrm>
                <a:off x="1069161" y="5647301"/>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A8EC4AD3-FCBE-4070-8A22-A4C0E3B3982B}"/>
                  </a:ext>
                </a:extLst>
              </p:cNvPr>
              <p:cNvSpPr/>
              <p:nvPr/>
            </p:nvSpPr>
            <p:spPr>
              <a:xfrm>
                <a:off x="1025236" y="5773706"/>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2009</a:t>
                </a:r>
                <a:endParaRPr lang="zh-CN" altLang="en-US" sz="1600" dirty="0">
                  <a:solidFill>
                    <a:schemeClr val="bg1"/>
                  </a:solidFill>
                </a:endParaRPr>
              </a:p>
            </p:txBody>
          </p:sp>
        </p:grpSp>
        <p:sp>
          <p:nvSpPr>
            <p:cNvPr id="44" name="TextBox 78">
              <a:extLst>
                <a:ext uri="{FF2B5EF4-FFF2-40B4-BE49-F238E27FC236}">
                  <a16:creationId xmlns="" xmlns:a16="http://schemas.microsoft.com/office/drawing/2014/main" id="{23901F17-D10C-4F01-BCB0-7461D3504328}"/>
                </a:ext>
              </a:extLst>
            </p:cNvPr>
            <p:cNvSpPr txBox="1"/>
            <p:nvPr/>
          </p:nvSpPr>
          <p:spPr>
            <a:xfrm>
              <a:off x="1234704" y="5417025"/>
              <a:ext cx="6197039"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开启与苹果的合作。</a:t>
              </a:r>
            </a:p>
          </p:txBody>
        </p:sp>
        <p:sp>
          <p:nvSpPr>
            <p:cNvPr id="45" name="TextBox 88">
              <a:extLst>
                <a:ext uri="{FF2B5EF4-FFF2-40B4-BE49-F238E27FC236}">
                  <a16:creationId xmlns="" xmlns:a16="http://schemas.microsoft.com/office/drawing/2014/main" id="{D80A540C-6FA9-43EE-AEA1-7139D0559540}"/>
                </a:ext>
              </a:extLst>
            </p:cNvPr>
            <p:cNvSpPr txBox="1"/>
            <p:nvPr/>
          </p:nvSpPr>
          <p:spPr>
            <a:xfrm>
              <a:off x="1234704" y="5774319"/>
              <a:ext cx="6578432" cy="369332"/>
            </a:xfrm>
            <a:prstGeom prst="rect">
              <a:avLst/>
            </a:prstGeom>
            <a:noFill/>
          </p:spPr>
          <p:txBody>
            <a:bodyPr wrap="square" rtlCol="0">
              <a:spAutoFit/>
            </a:bodyPr>
            <a:lstStyle/>
            <a:p>
              <a:pPr algn="just"/>
              <a:r>
                <a:rPr lang="zh-CN" altLang="en-US" dirty="0">
                  <a:solidFill>
                    <a:schemeClr val="tx1">
                      <a:lumMod val="50000"/>
                      <a:lumOff val="50000"/>
                    </a:schemeClr>
                  </a:solidFill>
                  <a:latin typeface="微软雅黑" pitchFamily="34" charset="-122"/>
                  <a:ea typeface="微软雅黑" pitchFamily="34" charset="-122"/>
                </a:rPr>
                <a:t>研制出世界第一台能制造超大规格弧形钢化玻璃的生产装备。</a:t>
              </a:r>
            </a:p>
          </p:txBody>
        </p:sp>
      </p:grpSp>
    </p:spTree>
    <p:extLst>
      <p:ext uri="{BB962C8B-B14F-4D97-AF65-F5344CB8AC3E}">
        <p14:creationId xmlns="" xmlns:p14="http://schemas.microsoft.com/office/powerpoint/2010/main" val="21251146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05</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14" name="文本框 13">
            <a:extLst>
              <a:ext uri="{FF2B5EF4-FFF2-40B4-BE49-F238E27FC236}">
                <a16:creationId xmlns="" xmlns:a16="http://schemas.microsoft.com/office/drawing/2014/main" id="{E8A999F7-3CA2-4F95-A4F7-5B9C1E9A43AA}"/>
              </a:ext>
            </a:extLst>
          </p:cNvPr>
          <p:cNvSpPr txBox="1"/>
          <p:nvPr/>
        </p:nvSpPr>
        <p:spPr>
          <a:xfrm flipH="1">
            <a:off x="513433" y="338539"/>
            <a:ext cx="2449641"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发展历程</a:t>
            </a:r>
          </a:p>
        </p:txBody>
      </p:sp>
      <p:grpSp>
        <p:nvGrpSpPr>
          <p:cNvPr id="3" name="组合 2">
            <a:extLst>
              <a:ext uri="{FF2B5EF4-FFF2-40B4-BE49-F238E27FC236}">
                <a16:creationId xmlns="" xmlns:a16="http://schemas.microsoft.com/office/drawing/2014/main" id="{1F31BEA5-79E4-45E9-90ED-A1238C2107C9}"/>
              </a:ext>
            </a:extLst>
          </p:cNvPr>
          <p:cNvGrpSpPr/>
          <p:nvPr/>
        </p:nvGrpSpPr>
        <p:grpSpPr>
          <a:xfrm>
            <a:off x="574138" y="1067793"/>
            <a:ext cx="7551306" cy="5134062"/>
            <a:chOff x="574138" y="1067793"/>
            <a:chExt cx="7551306" cy="5134062"/>
          </a:xfrm>
        </p:grpSpPr>
        <p:sp>
          <p:nvSpPr>
            <p:cNvPr id="72" name="TextBox 85">
              <a:extLst>
                <a:ext uri="{FF2B5EF4-FFF2-40B4-BE49-F238E27FC236}">
                  <a16:creationId xmlns="" xmlns:a16="http://schemas.microsoft.com/office/drawing/2014/main" id="{CEB1AFE6-8810-4CB2-A13A-0AA0A3BB096B}"/>
                </a:ext>
              </a:extLst>
            </p:cNvPr>
            <p:cNvSpPr txBox="1"/>
            <p:nvPr/>
          </p:nvSpPr>
          <p:spPr>
            <a:xfrm>
              <a:off x="1216273" y="3676447"/>
              <a:ext cx="6568176"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广东北玻臻兴玻璃技术工业有限公司成立。</a:t>
              </a:r>
            </a:p>
          </p:txBody>
        </p:sp>
        <p:sp>
          <p:nvSpPr>
            <p:cNvPr id="73" name="TextBox 85">
              <a:extLst>
                <a:ext uri="{FF2B5EF4-FFF2-40B4-BE49-F238E27FC236}">
                  <a16:creationId xmlns="" xmlns:a16="http://schemas.microsoft.com/office/drawing/2014/main" id="{F50D0CA3-EA00-42BD-9DB8-FF9FDD43EC9D}"/>
                </a:ext>
              </a:extLst>
            </p:cNvPr>
            <p:cNvSpPr txBox="1"/>
            <p:nvPr/>
          </p:nvSpPr>
          <p:spPr>
            <a:xfrm>
              <a:off x="1216273" y="4704895"/>
              <a:ext cx="6568176"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北京北玻硅巢技术有限公司成立。</a:t>
              </a:r>
            </a:p>
          </p:txBody>
        </p:sp>
        <p:grpSp>
          <p:nvGrpSpPr>
            <p:cNvPr id="38" name="组合 37">
              <a:extLst>
                <a:ext uri="{FF2B5EF4-FFF2-40B4-BE49-F238E27FC236}">
                  <a16:creationId xmlns="" xmlns:a16="http://schemas.microsoft.com/office/drawing/2014/main" id="{9596CB5F-3A14-418F-8642-A5D9F1631B98}"/>
                </a:ext>
              </a:extLst>
            </p:cNvPr>
            <p:cNvGrpSpPr/>
            <p:nvPr/>
          </p:nvGrpSpPr>
          <p:grpSpPr>
            <a:xfrm>
              <a:off x="593188" y="1067793"/>
              <a:ext cx="607859" cy="545454"/>
              <a:chOff x="1043810" y="5647301"/>
              <a:chExt cx="592677" cy="531831"/>
            </a:xfrm>
          </p:grpSpPr>
          <p:sp>
            <p:nvSpPr>
              <p:cNvPr id="93" name="椭圆 92">
                <a:extLst>
                  <a:ext uri="{FF2B5EF4-FFF2-40B4-BE49-F238E27FC236}">
                    <a16:creationId xmlns="" xmlns:a16="http://schemas.microsoft.com/office/drawing/2014/main" id="{2D90477A-102D-4031-B2BA-B275E7F6537B}"/>
                  </a:ext>
                </a:extLst>
              </p:cNvPr>
              <p:cNvSpPr/>
              <p:nvPr/>
            </p:nvSpPr>
            <p:spPr>
              <a:xfrm>
                <a:off x="1069161" y="5647301"/>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a:extLst>
                  <a:ext uri="{FF2B5EF4-FFF2-40B4-BE49-F238E27FC236}">
                    <a16:creationId xmlns="" xmlns:a16="http://schemas.microsoft.com/office/drawing/2014/main" id="{91711482-CF93-4E0E-BDAB-5DA5FF5F109C}"/>
                  </a:ext>
                </a:extLst>
              </p:cNvPr>
              <p:cNvSpPr/>
              <p:nvPr/>
            </p:nvSpPr>
            <p:spPr>
              <a:xfrm>
                <a:off x="1043810" y="5745845"/>
                <a:ext cx="592677" cy="300090"/>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2011</a:t>
                </a:r>
                <a:endParaRPr lang="zh-CN" altLang="en-US" sz="1600" dirty="0">
                  <a:solidFill>
                    <a:schemeClr val="bg1"/>
                  </a:solidFill>
                </a:endParaRPr>
              </a:p>
            </p:txBody>
          </p:sp>
        </p:grpSp>
        <p:grpSp>
          <p:nvGrpSpPr>
            <p:cNvPr id="39" name="组合 38">
              <a:extLst>
                <a:ext uri="{FF2B5EF4-FFF2-40B4-BE49-F238E27FC236}">
                  <a16:creationId xmlns="" xmlns:a16="http://schemas.microsoft.com/office/drawing/2014/main" id="{C4E1B5CF-1AE8-47A3-9F96-B037ADD6420B}"/>
                </a:ext>
              </a:extLst>
            </p:cNvPr>
            <p:cNvGrpSpPr/>
            <p:nvPr/>
          </p:nvGrpSpPr>
          <p:grpSpPr>
            <a:xfrm>
              <a:off x="574138" y="1788244"/>
              <a:ext cx="607859" cy="531831"/>
              <a:chOff x="1614668" y="5193826"/>
              <a:chExt cx="607859" cy="531831"/>
            </a:xfrm>
          </p:grpSpPr>
          <p:sp>
            <p:nvSpPr>
              <p:cNvPr id="91" name="椭圆 90">
                <a:extLst>
                  <a:ext uri="{FF2B5EF4-FFF2-40B4-BE49-F238E27FC236}">
                    <a16:creationId xmlns="" xmlns:a16="http://schemas.microsoft.com/office/drawing/2014/main" id="{BE6A0837-5B75-49D6-A6C4-4C88D24A7C45}"/>
                  </a:ext>
                </a:extLst>
              </p:cNvPr>
              <p:cNvSpPr/>
              <p:nvPr/>
            </p:nvSpPr>
            <p:spPr>
              <a:xfrm>
                <a:off x="1644738" y="5193826"/>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a:extLst>
                  <a:ext uri="{FF2B5EF4-FFF2-40B4-BE49-F238E27FC236}">
                    <a16:creationId xmlns="" xmlns:a16="http://schemas.microsoft.com/office/drawing/2014/main" id="{34BE212D-8D5C-4B8C-A6D4-647CB2840E12}"/>
                  </a:ext>
                </a:extLst>
              </p:cNvPr>
              <p:cNvSpPr/>
              <p:nvPr/>
            </p:nvSpPr>
            <p:spPr>
              <a:xfrm>
                <a:off x="1614668" y="5320231"/>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2012</a:t>
                </a:r>
                <a:endParaRPr lang="zh-CN" altLang="en-US" sz="1600" dirty="0">
                  <a:solidFill>
                    <a:schemeClr val="bg1"/>
                  </a:solidFill>
                </a:endParaRPr>
              </a:p>
            </p:txBody>
          </p:sp>
        </p:grpSp>
        <p:grpSp>
          <p:nvGrpSpPr>
            <p:cNvPr id="40" name="组合 39">
              <a:extLst>
                <a:ext uri="{FF2B5EF4-FFF2-40B4-BE49-F238E27FC236}">
                  <a16:creationId xmlns="" xmlns:a16="http://schemas.microsoft.com/office/drawing/2014/main" id="{339D89BA-6DC7-4E9C-88F6-2FDC1F75CE57}"/>
                </a:ext>
              </a:extLst>
            </p:cNvPr>
            <p:cNvGrpSpPr/>
            <p:nvPr/>
          </p:nvGrpSpPr>
          <p:grpSpPr>
            <a:xfrm>
              <a:off x="574138" y="2495071"/>
              <a:ext cx="607859" cy="531831"/>
              <a:chOff x="2176390" y="4740350"/>
              <a:chExt cx="607859" cy="531831"/>
            </a:xfrm>
          </p:grpSpPr>
          <p:sp>
            <p:nvSpPr>
              <p:cNvPr id="89" name="椭圆 88">
                <a:extLst>
                  <a:ext uri="{FF2B5EF4-FFF2-40B4-BE49-F238E27FC236}">
                    <a16:creationId xmlns="" xmlns:a16="http://schemas.microsoft.com/office/drawing/2014/main" id="{F5A8BFAB-0012-4105-AFD3-75A914154F1E}"/>
                  </a:ext>
                </a:extLst>
              </p:cNvPr>
              <p:cNvSpPr/>
              <p:nvPr/>
            </p:nvSpPr>
            <p:spPr>
              <a:xfrm>
                <a:off x="2220315" y="4740350"/>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a:extLst>
                  <a:ext uri="{FF2B5EF4-FFF2-40B4-BE49-F238E27FC236}">
                    <a16:creationId xmlns="" xmlns:a16="http://schemas.microsoft.com/office/drawing/2014/main" id="{74A54EA9-576F-4B82-88F6-6334CC65903F}"/>
                  </a:ext>
                </a:extLst>
              </p:cNvPr>
              <p:cNvSpPr/>
              <p:nvPr/>
            </p:nvSpPr>
            <p:spPr>
              <a:xfrm>
                <a:off x="2176390" y="4866755"/>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2014</a:t>
                </a:r>
                <a:endParaRPr lang="zh-CN" altLang="en-US" sz="1400" dirty="0">
                  <a:solidFill>
                    <a:schemeClr val="bg1"/>
                  </a:solidFill>
                </a:endParaRPr>
              </a:p>
            </p:txBody>
          </p:sp>
        </p:grpSp>
        <p:grpSp>
          <p:nvGrpSpPr>
            <p:cNvPr id="41" name="组合 40">
              <a:extLst>
                <a:ext uri="{FF2B5EF4-FFF2-40B4-BE49-F238E27FC236}">
                  <a16:creationId xmlns="" xmlns:a16="http://schemas.microsoft.com/office/drawing/2014/main" id="{B5143A39-77C3-4B32-AC69-0BAD62AB623F}"/>
                </a:ext>
              </a:extLst>
            </p:cNvPr>
            <p:cNvGrpSpPr/>
            <p:nvPr/>
          </p:nvGrpSpPr>
          <p:grpSpPr>
            <a:xfrm>
              <a:off x="574138" y="3201898"/>
              <a:ext cx="607859" cy="531831"/>
              <a:chOff x="2765822" y="4286874"/>
              <a:chExt cx="607859" cy="531831"/>
            </a:xfrm>
          </p:grpSpPr>
          <p:sp>
            <p:nvSpPr>
              <p:cNvPr id="87" name="椭圆 86">
                <a:extLst>
                  <a:ext uri="{FF2B5EF4-FFF2-40B4-BE49-F238E27FC236}">
                    <a16:creationId xmlns="" xmlns:a16="http://schemas.microsoft.com/office/drawing/2014/main" id="{E2B80EBB-9526-4DD1-ACC6-F873CEA305F3}"/>
                  </a:ext>
                </a:extLst>
              </p:cNvPr>
              <p:cNvSpPr/>
              <p:nvPr/>
            </p:nvSpPr>
            <p:spPr>
              <a:xfrm>
                <a:off x="2795892" y="4286874"/>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a:extLst>
                  <a:ext uri="{FF2B5EF4-FFF2-40B4-BE49-F238E27FC236}">
                    <a16:creationId xmlns="" xmlns:a16="http://schemas.microsoft.com/office/drawing/2014/main" id="{9D6ED088-2963-4814-9B1D-C7FB83453931}"/>
                  </a:ext>
                </a:extLst>
              </p:cNvPr>
              <p:cNvSpPr/>
              <p:nvPr/>
            </p:nvSpPr>
            <p:spPr>
              <a:xfrm>
                <a:off x="2765822" y="4413279"/>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2015</a:t>
                </a:r>
                <a:endParaRPr lang="zh-CN" altLang="en-US" sz="1400" dirty="0">
                  <a:solidFill>
                    <a:schemeClr val="bg1"/>
                  </a:solidFill>
                </a:endParaRPr>
              </a:p>
            </p:txBody>
          </p:sp>
        </p:grpSp>
        <p:grpSp>
          <p:nvGrpSpPr>
            <p:cNvPr id="42" name="组合 41">
              <a:extLst>
                <a:ext uri="{FF2B5EF4-FFF2-40B4-BE49-F238E27FC236}">
                  <a16:creationId xmlns="" xmlns:a16="http://schemas.microsoft.com/office/drawing/2014/main" id="{505FB358-1501-4D2C-A569-8C6377201542}"/>
                </a:ext>
              </a:extLst>
            </p:cNvPr>
            <p:cNvGrpSpPr/>
            <p:nvPr/>
          </p:nvGrpSpPr>
          <p:grpSpPr>
            <a:xfrm>
              <a:off x="574138" y="4270058"/>
              <a:ext cx="607859" cy="531831"/>
              <a:chOff x="3341399" y="3833398"/>
              <a:chExt cx="607859" cy="531831"/>
            </a:xfrm>
          </p:grpSpPr>
          <p:sp>
            <p:nvSpPr>
              <p:cNvPr id="85" name="椭圆 84">
                <a:extLst>
                  <a:ext uri="{FF2B5EF4-FFF2-40B4-BE49-F238E27FC236}">
                    <a16:creationId xmlns="" xmlns:a16="http://schemas.microsoft.com/office/drawing/2014/main" id="{563A676A-6071-407E-B1B6-A48167751F46}"/>
                  </a:ext>
                </a:extLst>
              </p:cNvPr>
              <p:cNvSpPr/>
              <p:nvPr/>
            </p:nvSpPr>
            <p:spPr>
              <a:xfrm>
                <a:off x="3371469" y="3833398"/>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a:extLst>
                  <a:ext uri="{FF2B5EF4-FFF2-40B4-BE49-F238E27FC236}">
                    <a16:creationId xmlns="" xmlns:a16="http://schemas.microsoft.com/office/drawing/2014/main" id="{2C90C00B-F754-4A93-BB8E-1BE46DBB4FF9}"/>
                  </a:ext>
                </a:extLst>
              </p:cNvPr>
              <p:cNvSpPr/>
              <p:nvPr/>
            </p:nvSpPr>
            <p:spPr>
              <a:xfrm>
                <a:off x="3341399" y="3959803"/>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2016</a:t>
                </a:r>
                <a:endParaRPr lang="zh-CN" altLang="en-US" sz="1400" dirty="0">
                  <a:solidFill>
                    <a:schemeClr val="bg1"/>
                  </a:solidFill>
                </a:endParaRPr>
              </a:p>
            </p:txBody>
          </p:sp>
        </p:grpSp>
        <p:sp>
          <p:nvSpPr>
            <p:cNvPr id="84" name="矩形 83">
              <a:extLst>
                <a:ext uri="{FF2B5EF4-FFF2-40B4-BE49-F238E27FC236}">
                  <a16:creationId xmlns="" xmlns:a16="http://schemas.microsoft.com/office/drawing/2014/main" id="{9DEF279E-E5B4-443F-9904-EE14D4297586}"/>
                </a:ext>
              </a:extLst>
            </p:cNvPr>
            <p:cNvSpPr/>
            <p:nvPr/>
          </p:nvSpPr>
          <p:spPr>
            <a:xfrm>
              <a:off x="574138" y="4741957"/>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2008</a:t>
              </a:r>
              <a:endParaRPr lang="zh-CN" altLang="en-US" sz="1400" dirty="0">
                <a:solidFill>
                  <a:schemeClr val="bg1"/>
                </a:solidFill>
              </a:endParaRPr>
            </a:p>
          </p:txBody>
        </p:sp>
        <p:sp>
          <p:nvSpPr>
            <p:cNvPr id="52" name="TextBox 78">
              <a:extLst>
                <a:ext uri="{FF2B5EF4-FFF2-40B4-BE49-F238E27FC236}">
                  <a16:creationId xmlns="" xmlns:a16="http://schemas.microsoft.com/office/drawing/2014/main" id="{4D3D0F08-D738-4744-8678-72BD3A6646E7}"/>
                </a:ext>
              </a:extLst>
            </p:cNvPr>
            <p:cNvSpPr txBox="1"/>
            <p:nvPr/>
          </p:nvSpPr>
          <p:spPr>
            <a:xfrm>
              <a:off x="1216273" y="1207057"/>
              <a:ext cx="6909171" cy="369332"/>
            </a:xfrm>
            <a:prstGeom prst="rect">
              <a:avLst/>
            </a:prstGeom>
            <a:noFill/>
          </p:spPr>
          <p:txBody>
            <a:bodyPr wrap="square" rtlCol="0">
              <a:spAutoFit/>
            </a:bodyPr>
            <a:lstStyle/>
            <a:p>
              <a:pPr algn="just"/>
              <a:r>
                <a:rPr lang="zh-CN" altLang="en-US" dirty="0">
                  <a:solidFill>
                    <a:schemeClr val="tx1">
                      <a:lumMod val="50000"/>
                      <a:lumOff val="50000"/>
                    </a:schemeClr>
                  </a:solidFill>
                  <a:latin typeface="微软雅黑" pitchFamily="34" charset="-122"/>
                  <a:ea typeface="微软雅黑" pitchFamily="34" charset="-122"/>
                </a:rPr>
                <a:t>北玻股份在深交所上市，简称“北玻股份”，股票代码</a:t>
              </a:r>
              <a:r>
                <a:rPr lang="en-US" altLang="zh-CN" dirty="0">
                  <a:solidFill>
                    <a:schemeClr val="tx1">
                      <a:lumMod val="50000"/>
                      <a:lumOff val="50000"/>
                    </a:schemeClr>
                  </a:solidFill>
                  <a:latin typeface="微软雅黑" pitchFamily="34" charset="-122"/>
                  <a:ea typeface="微软雅黑" pitchFamily="34" charset="-122"/>
                </a:rPr>
                <a:t>002613</a:t>
              </a:r>
              <a:r>
                <a:rPr lang="zh-CN" altLang="en-US" dirty="0">
                  <a:solidFill>
                    <a:schemeClr val="tx1">
                      <a:lumMod val="50000"/>
                      <a:lumOff val="50000"/>
                    </a:schemeClr>
                  </a:solidFill>
                  <a:latin typeface="微软雅黑" pitchFamily="34" charset="-122"/>
                  <a:ea typeface="微软雅黑" pitchFamily="34" charset="-122"/>
                </a:rPr>
                <a:t>。</a:t>
              </a:r>
            </a:p>
          </p:txBody>
        </p:sp>
        <p:sp>
          <p:nvSpPr>
            <p:cNvPr id="53" name="TextBox 82">
              <a:extLst>
                <a:ext uri="{FF2B5EF4-FFF2-40B4-BE49-F238E27FC236}">
                  <a16:creationId xmlns="" xmlns:a16="http://schemas.microsoft.com/office/drawing/2014/main" id="{A37F22C7-2CC2-4B79-B557-F8592054434D}"/>
                </a:ext>
              </a:extLst>
            </p:cNvPr>
            <p:cNvSpPr txBox="1"/>
            <p:nvPr/>
          </p:nvSpPr>
          <p:spPr>
            <a:xfrm>
              <a:off x="1216273" y="1908331"/>
              <a:ext cx="2022438" cy="369332"/>
            </a:xfrm>
            <a:prstGeom prst="rect">
              <a:avLst/>
            </a:prstGeom>
            <a:noFill/>
          </p:spPr>
          <p:txBody>
            <a:bodyPr wrap="square" rtlCol="0">
              <a:spAutoFit/>
            </a:bodyPr>
            <a:lstStyle/>
            <a:p>
              <a:pPr algn="just"/>
              <a:r>
                <a:rPr lang="zh-CN" altLang="en-US" dirty="0">
                  <a:solidFill>
                    <a:schemeClr val="tx1">
                      <a:lumMod val="50000"/>
                      <a:lumOff val="50000"/>
                    </a:schemeClr>
                  </a:solidFill>
                  <a:latin typeface="微软雅黑" pitchFamily="34" charset="-122"/>
                  <a:ea typeface="微软雅黑" pitchFamily="34" charset="-122"/>
                </a:rPr>
                <a:t>天津北玻成立。</a:t>
              </a:r>
            </a:p>
          </p:txBody>
        </p:sp>
        <p:sp>
          <p:nvSpPr>
            <p:cNvPr id="63" name="TextBox 83">
              <a:extLst>
                <a:ext uri="{FF2B5EF4-FFF2-40B4-BE49-F238E27FC236}">
                  <a16:creationId xmlns="" xmlns:a16="http://schemas.microsoft.com/office/drawing/2014/main" id="{E9A17CB7-357C-4317-A047-2294162D9D54}"/>
                </a:ext>
              </a:extLst>
            </p:cNvPr>
            <p:cNvSpPr txBox="1"/>
            <p:nvPr/>
          </p:nvSpPr>
          <p:spPr>
            <a:xfrm>
              <a:off x="1216273" y="2611931"/>
              <a:ext cx="6109071"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天津北玻与苹果公司签订协议，协议总金额</a:t>
              </a:r>
              <a:r>
                <a:rPr lang="en-US" altLang="zh-CN" dirty="0">
                  <a:solidFill>
                    <a:schemeClr val="tx1">
                      <a:lumMod val="50000"/>
                      <a:lumOff val="50000"/>
                    </a:schemeClr>
                  </a:solidFill>
                  <a:latin typeface="微软雅黑" pitchFamily="34" charset="-122"/>
                  <a:ea typeface="微软雅黑" pitchFamily="34" charset="-122"/>
                </a:rPr>
                <a:t>1.75</a:t>
              </a:r>
              <a:r>
                <a:rPr lang="zh-CN" altLang="en-US" dirty="0">
                  <a:solidFill>
                    <a:schemeClr val="tx1">
                      <a:lumMod val="50000"/>
                      <a:lumOff val="50000"/>
                    </a:schemeClr>
                  </a:solidFill>
                  <a:latin typeface="微软雅黑" pitchFamily="34" charset="-122"/>
                  <a:ea typeface="微软雅黑" pitchFamily="34" charset="-122"/>
                </a:rPr>
                <a:t>亿元。</a:t>
              </a:r>
            </a:p>
          </p:txBody>
        </p:sp>
        <p:sp>
          <p:nvSpPr>
            <p:cNvPr id="64" name="TextBox 84">
              <a:extLst>
                <a:ext uri="{FF2B5EF4-FFF2-40B4-BE49-F238E27FC236}">
                  <a16:creationId xmlns="" xmlns:a16="http://schemas.microsoft.com/office/drawing/2014/main" id="{317F3879-20B8-48A9-8EEE-87657D81BACF}"/>
                </a:ext>
              </a:extLst>
            </p:cNvPr>
            <p:cNvSpPr txBox="1"/>
            <p:nvPr/>
          </p:nvSpPr>
          <p:spPr>
            <a:xfrm>
              <a:off x="1216273" y="3313205"/>
              <a:ext cx="5127996" cy="369332"/>
            </a:xfrm>
            <a:prstGeom prst="rect">
              <a:avLst/>
            </a:prstGeom>
            <a:noFill/>
          </p:spPr>
          <p:txBody>
            <a:bodyPr wrap="square" rtlCol="0">
              <a:spAutoFit/>
            </a:bodyPr>
            <a:lstStyle/>
            <a:p>
              <a:pPr algn="just"/>
              <a:r>
                <a:rPr lang="zh-CN" altLang="en-US" dirty="0">
                  <a:solidFill>
                    <a:schemeClr val="tx1">
                      <a:lumMod val="50000"/>
                      <a:lumOff val="50000"/>
                    </a:schemeClr>
                  </a:solidFill>
                  <a:latin typeface="微软雅黑" pitchFamily="34" charset="-122"/>
                  <a:ea typeface="微软雅黑" pitchFamily="34" charset="-122"/>
                </a:rPr>
                <a:t>北玻成功举办</a:t>
              </a:r>
              <a:r>
                <a:rPr lang="en-US" altLang="zh-CN" dirty="0">
                  <a:solidFill>
                    <a:schemeClr val="tx1">
                      <a:lumMod val="50000"/>
                      <a:lumOff val="50000"/>
                    </a:schemeClr>
                  </a:solidFill>
                  <a:latin typeface="微软雅黑" pitchFamily="34" charset="-122"/>
                  <a:ea typeface="微软雅黑" pitchFamily="34" charset="-122"/>
                </a:rPr>
                <a:t>20</a:t>
              </a:r>
              <a:r>
                <a:rPr lang="zh-CN" altLang="en-US" dirty="0">
                  <a:solidFill>
                    <a:schemeClr val="tx1">
                      <a:lumMod val="50000"/>
                      <a:lumOff val="50000"/>
                    </a:schemeClr>
                  </a:solidFill>
                  <a:latin typeface="微软雅黑" pitchFamily="34" charset="-122"/>
                  <a:ea typeface="微软雅黑" pitchFamily="34" charset="-122"/>
                </a:rPr>
                <a:t>年大庆，并启用新</a:t>
              </a:r>
              <a:r>
                <a:rPr lang="en-US" altLang="zh-CN" dirty="0">
                  <a:solidFill>
                    <a:schemeClr val="tx1">
                      <a:lumMod val="50000"/>
                      <a:lumOff val="50000"/>
                    </a:schemeClr>
                  </a:solidFill>
                  <a:latin typeface="微软雅黑" pitchFamily="34" charset="-122"/>
                  <a:ea typeface="微软雅黑" pitchFamily="34" charset="-122"/>
                </a:rPr>
                <a:t>LOGO</a:t>
              </a:r>
              <a:r>
                <a:rPr lang="zh-CN" altLang="en-US" dirty="0">
                  <a:solidFill>
                    <a:schemeClr val="tx1">
                      <a:lumMod val="50000"/>
                      <a:lumOff val="50000"/>
                    </a:schemeClr>
                  </a:solidFill>
                  <a:latin typeface="微软雅黑" pitchFamily="34" charset="-122"/>
                  <a:ea typeface="微软雅黑" pitchFamily="34" charset="-122"/>
                </a:rPr>
                <a:t>。</a:t>
              </a:r>
            </a:p>
          </p:txBody>
        </p:sp>
        <p:sp>
          <p:nvSpPr>
            <p:cNvPr id="74" name="TextBox 85">
              <a:extLst>
                <a:ext uri="{FF2B5EF4-FFF2-40B4-BE49-F238E27FC236}">
                  <a16:creationId xmlns="" xmlns:a16="http://schemas.microsoft.com/office/drawing/2014/main" id="{0F24B249-E038-4E5E-92E2-9D5477798BC0}"/>
                </a:ext>
              </a:extLst>
            </p:cNvPr>
            <p:cNvSpPr txBox="1"/>
            <p:nvPr/>
          </p:nvSpPr>
          <p:spPr>
            <a:xfrm>
              <a:off x="1216273" y="4328187"/>
              <a:ext cx="6568176"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北玻股份联手联讯资本等发起成立产业基金</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北玻基金”。</a:t>
              </a:r>
            </a:p>
          </p:txBody>
        </p:sp>
        <p:cxnSp>
          <p:nvCxnSpPr>
            <p:cNvPr id="77" name="直接连接符 76">
              <a:extLst>
                <a:ext uri="{FF2B5EF4-FFF2-40B4-BE49-F238E27FC236}">
                  <a16:creationId xmlns="" xmlns:a16="http://schemas.microsoft.com/office/drawing/2014/main" id="{F400A299-146E-49D2-9AD9-76F214978845}"/>
                </a:ext>
              </a:extLst>
            </p:cNvPr>
            <p:cNvCxnSpPr/>
            <p:nvPr/>
          </p:nvCxnSpPr>
          <p:spPr>
            <a:xfrm rot="5400000">
              <a:off x="-1240013" y="3318165"/>
              <a:ext cx="4211782" cy="15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78" name="组合 103">
              <a:extLst>
                <a:ext uri="{FF2B5EF4-FFF2-40B4-BE49-F238E27FC236}">
                  <a16:creationId xmlns="" xmlns:a16="http://schemas.microsoft.com/office/drawing/2014/main" id="{BA0993B6-FB8E-4F28-8C24-5902DA73DDCB}"/>
                </a:ext>
              </a:extLst>
            </p:cNvPr>
            <p:cNvGrpSpPr/>
            <p:nvPr/>
          </p:nvGrpSpPr>
          <p:grpSpPr>
            <a:xfrm>
              <a:off x="574138" y="5322381"/>
              <a:ext cx="607859" cy="531831"/>
              <a:chOff x="1025236" y="5647301"/>
              <a:chExt cx="607859" cy="531831"/>
            </a:xfrm>
          </p:grpSpPr>
          <p:sp>
            <p:nvSpPr>
              <p:cNvPr id="81" name="椭圆 80">
                <a:extLst>
                  <a:ext uri="{FF2B5EF4-FFF2-40B4-BE49-F238E27FC236}">
                    <a16:creationId xmlns="" xmlns:a16="http://schemas.microsoft.com/office/drawing/2014/main" id="{62B8E7E4-5505-48FD-A8B7-BBA47E5F7460}"/>
                  </a:ext>
                </a:extLst>
              </p:cNvPr>
              <p:cNvSpPr/>
              <p:nvPr/>
            </p:nvSpPr>
            <p:spPr>
              <a:xfrm>
                <a:off x="1069161" y="5647301"/>
                <a:ext cx="531831" cy="5318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a:extLst>
                  <a:ext uri="{FF2B5EF4-FFF2-40B4-BE49-F238E27FC236}">
                    <a16:creationId xmlns="" xmlns:a16="http://schemas.microsoft.com/office/drawing/2014/main" id="{E2712557-9AB9-40C5-B068-95EA9B889604}"/>
                  </a:ext>
                </a:extLst>
              </p:cNvPr>
              <p:cNvSpPr/>
              <p:nvPr/>
            </p:nvSpPr>
            <p:spPr>
              <a:xfrm>
                <a:off x="1025236" y="5773706"/>
                <a:ext cx="607859" cy="307777"/>
              </a:xfrm>
              <a:prstGeom prst="rect">
                <a:avLst/>
              </a:prstGeom>
            </p:spPr>
            <p:txBody>
              <a:bodyPr wrap="none">
                <a:spAutoFit/>
              </a:bodyPr>
              <a:lstStyle/>
              <a:p>
                <a:r>
                  <a:rPr lang="en-US" altLang="zh-CN" sz="1400" dirty="0">
                    <a:solidFill>
                      <a:schemeClr val="bg1"/>
                    </a:solidFill>
                    <a:latin typeface="微软雅黑" pitchFamily="34" charset="-122"/>
                    <a:ea typeface="微软雅黑" pitchFamily="34" charset="-122"/>
                  </a:rPr>
                  <a:t>2017</a:t>
                </a:r>
                <a:endParaRPr lang="zh-CN" altLang="en-US" sz="1600" dirty="0">
                  <a:solidFill>
                    <a:schemeClr val="bg1"/>
                  </a:solidFill>
                </a:endParaRPr>
              </a:p>
            </p:txBody>
          </p:sp>
        </p:grpSp>
        <p:sp>
          <p:nvSpPr>
            <p:cNvPr id="79" name="TextBox 78">
              <a:extLst>
                <a:ext uri="{FF2B5EF4-FFF2-40B4-BE49-F238E27FC236}">
                  <a16:creationId xmlns="" xmlns:a16="http://schemas.microsoft.com/office/drawing/2014/main" id="{7FF60388-6193-45FC-AFD9-772128986145}"/>
                </a:ext>
              </a:extLst>
            </p:cNvPr>
            <p:cNvSpPr txBox="1"/>
            <p:nvPr/>
          </p:nvSpPr>
          <p:spPr>
            <a:xfrm>
              <a:off x="1216273" y="5417025"/>
              <a:ext cx="6540220" cy="784830"/>
            </a:xfrm>
            <a:prstGeom prst="rect">
              <a:avLst/>
            </a:prstGeom>
            <a:noFill/>
          </p:spPr>
          <p:txBody>
            <a:bodyPr wrap="square" rtlCol="0">
              <a:spAutoFit/>
            </a:bodyPr>
            <a:lstStyle/>
            <a:p>
              <a:pPr>
                <a:lnSpc>
                  <a:spcPts val="27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北玻股份收购东莞市恒和昌玻璃有限公司业务，广东北玻电子玻璃有限公司成立。</a:t>
              </a:r>
            </a:p>
          </p:txBody>
        </p:sp>
      </p:grpSp>
    </p:spTree>
    <p:extLst>
      <p:ext uri="{BB962C8B-B14F-4D97-AF65-F5344CB8AC3E}">
        <p14:creationId xmlns="" xmlns:p14="http://schemas.microsoft.com/office/powerpoint/2010/main" val="40028499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06</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sp>
        <p:nvSpPr>
          <p:cNvPr id="8" name="文本框 7">
            <a:extLst>
              <a:ext uri="{FF2B5EF4-FFF2-40B4-BE49-F238E27FC236}">
                <a16:creationId xmlns="" xmlns:a16="http://schemas.microsoft.com/office/drawing/2014/main" id="{51100F1C-658F-4D88-89FF-E74DC87C0493}"/>
              </a:ext>
            </a:extLst>
          </p:cNvPr>
          <p:cNvSpPr txBox="1"/>
          <p:nvPr/>
        </p:nvSpPr>
        <p:spPr>
          <a:xfrm flipH="1">
            <a:off x="526880" y="338539"/>
            <a:ext cx="2449641"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生产基地</a:t>
            </a:r>
          </a:p>
        </p:txBody>
      </p:sp>
      <p:sp>
        <p:nvSpPr>
          <p:cNvPr id="9" name="矩形 8">
            <a:extLst>
              <a:ext uri="{FF2B5EF4-FFF2-40B4-BE49-F238E27FC236}">
                <a16:creationId xmlns="" xmlns:a16="http://schemas.microsoft.com/office/drawing/2014/main" id="{66B2C9DC-5C9E-4433-910B-B82AE4DC9DFA}"/>
              </a:ext>
            </a:extLst>
          </p:cNvPr>
          <p:cNvSpPr/>
          <p:nvPr/>
        </p:nvSpPr>
        <p:spPr>
          <a:xfrm>
            <a:off x="3248639" y="972214"/>
            <a:ext cx="3574076" cy="830997"/>
          </a:xfrm>
          <a:prstGeom prst="rect">
            <a:avLst/>
          </a:prstGeom>
        </p:spPr>
        <p:txBody>
          <a:bodyPr wrap="square">
            <a:spAutoFit/>
          </a:bodyPr>
          <a:lstStyle/>
          <a:p>
            <a:pPr algn="just">
              <a:lnSpc>
                <a:spcPct val="150000"/>
              </a:lnSpc>
            </a:pPr>
            <a:r>
              <a:rPr lang="zh-CN" altLang="en-US" sz="3200" dirty="0">
                <a:latin typeface="微软雅黑" pitchFamily="34" charset="-122"/>
                <a:ea typeface="微软雅黑" pitchFamily="34" charset="-122"/>
              </a:rPr>
              <a:t>五大生产基地</a:t>
            </a:r>
            <a:endParaRPr lang="en-GB" altLang="zh-CN" sz="3200" dirty="0">
              <a:latin typeface="微软雅黑" pitchFamily="34" charset="-122"/>
              <a:ea typeface="微软雅黑" pitchFamily="34" charset="-122"/>
            </a:endParaRPr>
          </a:p>
        </p:txBody>
      </p:sp>
      <p:sp>
        <p:nvSpPr>
          <p:cNvPr id="10" name="矩形 9">
            <a:extLst>
              <a:ext uri="{FF2B5EF4-FFF2-40B4-BE49-F238E27FC236}">
                <a16:creationId xmlns="" xmlns:a16="http://schemas.microsoft.com/office/drawing/2014/main" id="{EBCA7622-36C4-4B10-8440-7ECF2F1F7FF0}"/>
              </a:ext>
            </a:extLst>
          </p:cNvPr>
          <p:cNvSpPr/>
          <p:nvPr/>
        </p:nvSpPr>
        <p:spPr>
          <a:xfrm>
            <a:off x="978797" y="2264270"/>
            <a:ext cx="7802136" cy="1091819"/>
          </a:xfrm>
          <a:prstGeom prst="rect">
            <a:avLst/>
          </a:prstGeom>
        </p:spPr>
        <p:txBody>
          <a:bodyPr vert="eaVert" wrap="square">
            <a:spAutoFit/>
          </a:bodyPr>
          <a:lstStyle/>
          <a:p>
            <a:pPr>
              <a:lnSpc>
                <a:spcPct val="550000"/>
              </a:lnSpc>
            </a:pPr>
            <a:r>
              <a:rPr lang="zh-CN" altLang="en-US" dirty="0">
                <a:latin typeface="微软雅黑" pitchFamily="34" charset="-122"/>
                <a:ea typeface="微软雅黑" pitchFamily="34" charset="-122"/>
              </a:rPr>
              <a:t>广东北玻</a:t>
            </a:r>
          </a:p>
          <a:p>
            <a:pPr>
              <a:lnSpc>
                <a:spcPct val="550000"/>
              </a:lnSpc>
            </a:pPr>
            <a:r>
              <a:rPr lang="zh-CN" altLang="en-US" dirty="0">
                <a:latin typeface="微软雅黑" pitchFamily="34" charset="-122"/>
                <a:ea typeface="微软雅黑" pitchFamily="34" charset="-122"/>
              </a:rPr>
              <a:t>北京北玻</a:t>
            </a:r>
          </a:p>
          <a:p>
            <a:pPr>
              <a:lnSpc>
                <a:spcPct val="550000"/>
              </a:lnSpc>
            </a:pPr>
            <a:r>
              <a:rPr lang="zh-CN" altLang="en-US" dirty="0">
                <a:latin typeface="微软雅黑" pitchFamily="34" charset="-122"/>
                <a:ea typeface="微软雅黑" pitchFamily="34" charset="-122"/>
              </a:rPr>
              <a:t>天津北玻</a:t>
            </a:r>
          </a:p>
          <a:p>
            <a:pPr>
              <a:lnSpc>
                <a:spcPct val="550000"/>
              </a:lnSpc>
            </a:pPr>
            <a:r>
              <a:rPr lang="zh-CN" altLang="en-US" dirty="0" smtClean="0">
                <a:latin typeface="微软雅黑" pitchFamily="34" charset="-122"/>
                <a:ea typeface="微软雅黑" pitchFamily="34" charset="-122"/>
              </a:rPr>
              <a:t> 上海</a:t>
            </a:r>
            <a:r>
              <a:rPr lang="zh-CN" altLang="en-US" dirty="0">
                <a:latin typeface="微软雅黑" pitchFamily="34" charset="-122"/>
                <a:ea typeface="微软雅黑" pitchFamily="34" charset="-122"/>
              </a:rPr>
              <a:t>北玻</a:t>
            </a:r>
          </a:p>
          <a:p>
            <a:pPr>
              <a:lnSpc>
                <a:spcPct val="550000"/>
              </a:lnSpc>
            </a:pPr>
            <a:r>
              <a:rPr lang="zh-CN" altLang="en-US" dirty="0">
                <a:latin typeface="微软雅黑" pitchFamily="34" charset="-122"/>
                <a:ea typeface="微软雅黑" pitchFamily="34" charset="-122"/>
              </a:rPr>
              <a:t>洛阳北玻</a:t>
            </a:r>
          </a:p>
        </p:txBody>
      </p:sp>
      <p:grpSp>
        <p:nvGrpSpPr>
          <p:cNvPr id="14" name="组合 39">
            <a:extLst>
              <a:ext uri="{FF2B5EF4-FFF2-40B4-BE49-F238E27FC236}">
                <a16:creationId xmlns="" xmlns:a16="http://schemas.microsoft.com/office/drawing/2014/main" id="{5FD7160C-BCC8-451D-8780-0EDF0EB04ED7}"/>
              </a:ext>
            </a:extLst>
          </p:cNvPr>
          <p:cNvGrpSpPr/>
          <p:nvPr/>
        </p:nvGrpSpPr>
        <p:grpSpPr>
          <a:xfrm rot="5400000">
            <a:off x="4554023" y="-1060360"/>
            <a:ext cx="230752" cy="6059615"/>
            <a:chOff x="3411943" y="1362973"/>
            <a:chExt cx="1433011" cy="4088613"/>
          </a:xfrm>
        </p:grpSpPr>
        <p:cxnSp>
          <p:nvCxnSpPr>
            <p:cNvPr id="15" name="直接连接符 14">
              <a:extLst>
                <a:ext uri="{FF2B5EF4-FFF2-40B4-BE49-F238E27FC236}">
                  <a16:creationId xmlns="" xmlns:a16="http://schemas.microsoft.com/office/drawing/2014/main" id="{F1DD3A98-44BD-46E5-AE99-9AE7BD849691}"/>
                </a:ext>
              </a:extLst>
            </p:cNvPr>
            <p:cNvCxnSpPr/>
            <p:nvPr/>
          </p:nvCxnSpPr>
          <p:spPr>
            <a:xfrm rot="10800000">
              <a:off x="4110934" y="136476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6632663-B772-440F-9D93-7336EFE8021D}"/>
                </a:ext>
              </a:extLst>
            </p:cNvPr>
            <p:cNvCxnSpPr/>
            <p:nvPr/>
          </p:nvCxnSpPr>
          <p:spPr>
            <a:xfrm rot="10800000">
              <a:off x="4110934" y="2386075"/>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4D3CB1BD-2BB8-437E-B1C6-A339FC5B8C9E}"/>
                </a:ext>
              </a:extLst>
            </p:cNvPr>
            <p:cNvCxnSpPr/>
            <p:nvPr/>
          </p:nvCxnSpPr>
          <p:spPr>
            <a:xfrm rot="10800000">
              <a:off x="4110937" y="3405775"/>
              <a:ext cx="734017"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157C38EB-0103-491B-9043-D856BCDFE81B}"/>
                </a:ext>
              </a:extLst>
            </p:cNvPr>
            <p:cNvCxnSpPr/>
            <p:nvPr/>
          </p:nvCxnSpPr>
          <p:spPr>
            <a:xfrm rot="10800000">
              <a:off x="3411943" y="3404055"/>
              <a:ext cx="709685"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1F8D3CDB-7055-46DE-9D5C-3B5FCB07891A}"/>
                </a:ext>
              </a:extLst>
            </p:cNvPr>
            <p:cNvCxnSpPr/>
            <p:nvPr/>
          </p:nvCxnSpPr>
          <p:spPr>
            <a:xfrm rot="10800000">
              <a:off x="4110936" y="4428690"/>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4DBE42DC-A8F0-49A6-B687-B33968657F86}"/>
                </a:ext>
              </a:extLst>
            </p:cNvPr>
            <p:cNvCxnSpPr/>
            <p:nvPr/>
          </p:nvCxnSpPr>
          <p:spPr>
            <a:xfrm rot="10800000">
              <a:off x="4110935" y="544999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6FBDA6A4-8DD5-470D-A964-49A664473FEF}"/>
                </a:ext>
              </a:extLst>
            </p:cNvPr>
            <p:cNvCxnSpPr/>
            <p:nvPr/>
          </p:nvCxnSpPr>
          <p:spPr>
            <a:xfrm rot="16200000" flipH="1">
              <a:off x="2065041" y="3404106"/>
              <a:ext cx="4083275" cy="10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 xmlns:a16="http://schemas.microsoft.com/office/drawing/2014/main" id="{92E0FD1C-746B-48F6-8449-8E8DBA57DF79}"/>
              </a:ext>
            </a:extLst>
          </p:cNvPr>
          <p:cNvGrpSpPr/>
          <p:nvPr/>
        </p:nvGrpSpPr>
        <p:grpSpPr>
          <a:xfrm>
            <a:off x="2349604" y="3443129"/>
            <a:ext cx="1467068" cy="2627056"/>
            <a:chOff x="2389378" y="2802195"/>
            <a:chExt cx="1467068" cy="2627056"/>
          </a:xfrm>
        </p:grpSpPr>
        <p:sp>
          <p:nvSpPr>
            <p:cNvPr id="23" name="矩形 22">
              <a:extLst>
                <a:ext uri="{FF2B5EF4-FFF2-40B4-BE49-F238E27FC236}">
                  <a16:creationId xmlns="" xmlns:a16="http://schemas.microsoft.com/office/drawing/2014/main" id="{827D3271-26F2-4A6D-94CB-3EE72231201C}"/>
                </a:ext>
              </a:extLst>
            </p:cNvPr>
            <p:cNvSpPr/>
            <p:nvPr/>
          </p:nvSpPr>
          <p:spPr>
            <a:xfrm>
              <a:off x="2389378" y="3176093"/>
              <a:ext cx="1467068" cy="2253158"/>
            </a:xfrm>
            <a:prstGeom prst="rect">
              <a:avLst/>
            </a:prstGeom>
          </p:spPr>
          <p:txBody>
            <a:bodyPr vert="eaVert" wrap="square">
              <a:spAutoFit/>
            </a:bodyPr>
            <a:lstStyle/>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上海北玻自动化技术公司</a:t>
              </a:r>
              <a:endParaRPr lang="en-US" altLang="zh-CN" sz="1400" dirty="0">
                <a:solidFill>
                  <a:schemeClr val="tx1">
                    <a:lumMod val="50000"/>
                    <a:lumOff val="50000"/>
                  </a:schemeClr>
                </a:solidFill>
                <a:latin typeface="微软雅黑" pitchFamily="34" charset="-122"/>
                <a:ea typeface="微软雅黑" pitchFamily="34" charset="-122"/>
              </a:endParaRP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上海镀膜技术公司</a:t>
              </a:r>
              <a:endParaRPr lang="en-US" altLang="zh-CN" sz="1400" dirty="0">
                <a:solidFill>
                  <a:schemeClr val="tx1">
                    <a:lumMod val="50000"/>
                    <a:lumOff val="50000"/>
                  </a:schemeClr>
                </a:solidFill>
                <a:latin typeface="微软雅黑" pitchFamily="34" charset="-122"/>
                <a:ea typeface="微软雅黑" pitchFamily="34" charset="-122"/>
              </a:endParaRP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上海镀膜玻璃公司</a:t>
              </a:r>
              <a:endParaRPr lang="en-US" altLang="zh-CN" sz="1400" dirty="0">
                <a:solidFill>
                  <a:schemeClr val="tx1">
                    <a:lumMod val="50000"/>
                    <a:lumOff val="50000"/>
                  </a:schemeClr>
                </a:solidFill>
                <a:latin typeface="微软雅黑" pitchFamily="34" charset="-122"/>
                <a:ea typeface="微软雅黑" pitchFamily="34" charset="-122"/>
              </a:endParaRP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上海玻璃公司   </a:t>
              </a: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上海设备制造公司   </a:t>
              </a:r>
            </a:p>
          </p:txBody>
        </p:sp>
        <p:grpSp>
          <p:nvGrpSpPr>
            <p:cNvPr id="24" name="组合 23">
              <a:extLst>
                <a:ext uri="{FF2B5EF4-FFF2-40B4-BE49-F238E27FC236}">
                  <a16:creationId xmlns="" xmlns:a16="http://schemas.microsoft.com/office/drawing/2014/main" id="{B7EBEABD-EA9E-43F9-945A-9C41A9C92E0A}"/>
                </a:ext>
              </a:extLst>
            </p:cNvPr>
            <p:cNvGrpSpPr/>
            <p:nvPr/>
          </p:nvGrpSpPr>
          <p:grpSpPr>
            <a:xfrm rot="5400000">
              <a:off x="2955781" y="2450389"/>
              <a:ext cx="317695" cy="1021308"/>
              <a:chOff x="3411943" y="1362973"/>
              <a:chExt cx="1433011" cy="4088613"/>
            </a:xfrm>
          </p:grpSpPr>
          <p:cxnSp>
            <p:nvCxnSpPr>
              <p:cNvPr id="25" name="直接连接符 24">
                <a:extLst>
                  <a:ext uri="{FF2B5EF4-FFF2-40B4-BE49-F238E27FC236}">
                    <a16:creationId xmlns="" xmlns:a16="http://schemas.microsoft.com/office/drawing/2014/main" id="{CF45111F-81EF-402B-8561-3BCCABA40A56}"/>
                  </a:ext>
                </a:extLst>
              </p:cNvPr>
              <p:cNvCxnSpPr/>
              <p:nvPr/>
            </p:nvCxnSpPr>
            <p:spPr>
              <a:xfrm rot="10800000">
                <a:off x="4110934" y="136476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807F20A4-9843-4AD2-89AE-4711DC613969}"/>
                  </a:ext>
                </a:extLst>
              </p:cNvPr>
              <p:cNvCxnSpPr/>
              <p:nvPr/>
            </p:nvCxnSpPr>
            <p:spPr>
              <a:xfrm rot="10800000">
                <a:off x="4110934" y="2386075"/>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72C6801B-64B9-41AA-B0A1-A19BDD51045B}"/>
                  </a:ext>
                </a:extLst>
              </p:cNvPr>
              <p:cNvCxnSpPr/>
              <p:nvPr/>
            </p:nvCxnSpPr>
            <p:spPr>
              <a:xfrm rot="10800000">
                <a:off x="4110935" y="3407382"/>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2DEFA0F5-D7D6-4E9E-87A2-F7A92C11357F}"/>
                  </a:ext>
                </a:extLst>
              </p:cNvPr>
              <p:cNvCxnSpPr/>
              <p:nvPr/>
            </p:nvCxnSpPr>
            <p:spPr>
              <a:xfrm rot="10800000">
                <a:off x="3411943" y="3411938"/>
                <a:ext cx="709684"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271679BB-3D3E-4FB1-B9D6-731F07123279}"/>
                  </a:ext>
                </a:extLst>
              </p:cNvPr>
              <p:cNvCxnSpPr/>
              <p:nvPr/>
            </p:nvCxnSpPr>
            <p:spPr>
              <a:xfrm rot="10800000">
                <a:off x="4110936" y="4428690"/>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9A1BA9BF-1BB6-40CB-BCB5-CFF80EA121ED}"/>
                  </a:ext>
                </a:extLst>
              </p:cNvPr>
              <p:cNvCxnSpPr/>
              <p:nvPr/>
            </p:nvCxnSpPr>
            <p:spPr>
              <a:xfrm rot="10800000">
                <a:off x="4110935" y="544999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4A2F6437-6FC1-4FF8-A3A2-81622D432EA9}"/>
                  </a:ext>
                </a:extLst>
              </p:cNvPr>
              <p:cNvCxnSpPr/>
              <p:nvPr/>
            </p:nvCxnSpPr>
            <p:spPr>
              <a:xfrm rot="16200000" flipH="1">
                <a:off x="2065041" y="3404106"/>
                <a:ext cx="4083275" cy="10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 name="组合 1">
            <a:extLst>
              <a:ext uri="{FF2B5EF4-FFF2-40B4-BE49-F238E27FC236}">
                <a16:creationId xmlns="" xmlns:a16="http://schemas.microsoft.com/office/drawing/2014/main" id="{A84E8C5B-60A4-48DD-AC58-E34B51E67CC4}"/>
              </a:ext>
            </a:extLst>
          </p:cNvPr>
          <p:cNvGrpSpPr/>
          <p:nvPr/>
        </p:nvGrpSpPr>
        <p:grpSpPr>
          <a:xfrm>
            <a:off x="1168161" y="3443129"/>
            <a:ext cx="954107" cy="2461583"/>
            <a:chOff x="1073989" y="2827968"/>
            <a:chExt cx="954107" cy="2461583"/>
          </a:xfrm>
        </p:grpSpPr>
        <p:sp>
          <p:nvSpPr>
            <p:cNvPr id="33" name="矩形 32">
              <a:extLst>
                <a:ext uri="{FF2B5EF4-FFF2-40B4-BE49-F238E27FC236}">
                  <a16:creationId xmlns="" xmlns:a16="http://schemas.microsoft.com/office/drawing/2014/main" id="{C7A5ABA1-2DDB-454F-B632-AFFAACD03458}"/>
                </a:ext>
              </a:extLst>
            </p:cNvPr>
            <p:cNvSpPr/>
            <p:nvPr/>
          </p:nvSpPr>
          <p:spPr>
            <a:xfrm>
              <a:off x="1073989" y="3176093"/>
              <a:ext cx="954107" cy="2113458"/>
            </a:xfrm>
            <a:prstGeom prst="rect">
              <a:avLst/>
            </a:prstGeom>
          </p:spPr>
          <p:txBody>
            <a:bodyPr vert="eaVert" wrap="square">
              <a:spAutoFit/>
            </a:bodyPr>
            <a:lstStyle/>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钢化设备公司</a:t>
              </a:r>
              <a:endParaRPr lang="en-US" altLang="zh-CN" sz="1400" dirty="0">
                <a:solidFill>
                  <a:schemeClr val="tx1">
                    <a:lumMod val="50000"/>
                    <a:lumOff val="50000"/>
                  </a:schemeClr>
                </a:solidFill>
                <a:latin typeface="微软雅黑" pitchFamily="34" charset="-122"/>
                <a:ea typeface="微软雅黑" pitchFamily="34" charset="-122"/>
              </a:endParaRP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洛阳玻璃公司</a:t>
              </a:r>
              <a:endParaRPr lang="en-US" altLang="zh-CN" sz="1400" dirty="0">
                <a:solidFill>
                  <a:schemeClr val="tx1">
                    <a:lumMod val="50000"/>
                    <a:lumOff val="50000"/>
                  </a:schemeClr>
                </a:solidFill>
                <a:latin typeface="微软雅黑" pitchFamily="34" charset="-122"/>
                <a:ea typeface="微软雅黑" pitchFamily="34" charset="-122"/>
              </a:endParaRPr>
            </a:p>
            <a:p>
              <a:pPr>
                <a:lnSpc>
                  <a:spcPts val="2000"/>
                </a:lnSpc>
              </a:pPr>
              <a:r>
                <a:rPr lang="zh-CN" altLang="en-US" sz="1400" dirty="0">
                  <a:solidFill>
                    <a:schemeClr val="tx1">
                      <a:lumMod val="50000"/>
                      <a:lumOff val="50000"/>
                    </a:schemeClr>
                  </a:solidFill>
                  <a:latin typeface="微软雅黑" pitchFamily="34" charset="-122"/>
                  <a:ea typeface="微软雅黑" pitchFamily="34" charset="-122"/>
                </a:rPr>
                <a:t>洛阳台信风机公司 </a:t>
              </a:r>
              <a:endParaRPr lang="zh-CN" altLang="en-US" sz="1400" dirty="0">
                <a:solidFill>
                  <a:schemeClr val="tx1">
                    <a:lumMod val="50000"/>
                    <a:lumOff val="50000"/>
                  </a:schemeClr>
                </a:solidFill>
              </a:endParaRPr>
            </a:p>
          </p:txBody>
        </p:sp>
        <p:grpSp>
          <p:nvGrpSpPr>
            <p:cNvPr id="34" name="组合 33">
              <a:extLst>
                <a:ext uri="{FF2B5EF4-FFF2-40B4-BE49-F238E27FC236}">
                  <a16:creationId xmlns="" xmlns:a16="http://schemas.microsoft.com/office/drawing/2014/main" id="{5206CB8D-A6EC-4AE8-B865-F8D446D40D9A}"/>
                </a:ext>
              </a:extLst>
            </p:cNvPr>
            <p:cNvGrpSpPr/>
            <p:nvPr/>
          </p:nvGrpSpPr>
          <p:grpSpPr>
            <a:xfrm rot="5400000">
              <a:off x="1399460" y="2692575"/>
              <a:ext cx="291919" cy="562706"/>
              <a:chOff x="3528209" y="2043456"/>
              <a:chExt cx="1316755" cy="2750999"/>
            </a:xfrm>
          </p:grpSpPr>
          <p:cxnSp>
            <p:nvCxnSpPr>
              <p:cNvPr id="35" name="直接连接符 34">
                <a:extLst>
                  <a:ext uri="{FF2B5EF4-FFF2-40B4-BE49-F238E27FC236}">
                    <a16:creationId xmlns="" xmlns:a16="http://schemas.microsoft.com/office/drawing/2014/main" id="{E06D3562-0950-4389-8055-828BCD92320E}"/>
                  </a:ext>
                </a:extLst>
              </p:cNvPr>
              <p:cNvCxnSpPr/>
              <p:nvPr/>
            </p:nvCxnSpPr>
            <p:spPr>
              <a:xfrm rot="10800000">
                <a:off x="4110934" y="2045260"/>
                <a:ext cx="734017" cy="158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3533ABD6-872D-46BB-84A0-1CB0BFAAEF0F}"/>
                  </a:ext>
                </a:extLst>
              </p:cNvPr>
              <p:cNvCxnSpPr>
                <a:cxnSpLocks/>
              </p:cNvCxnSpPr>
              <p:nvPr/>
            </p:nvCxnSpPr>
            <p:spPr>
              <a:xfrm rot="16200000" flipV="1">
                <a:off x="4186587" y="2750219"/>
                <a:ext cx="0" cy="131675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E14BB972-FA31-4850-9A82-61606AA71605}"/>
                  </a:ext>
                </a:extLst>
              </p:cNvPr>
              <p:cNvCxnSpPr/>
              <p:nvPr/>
            </p:nvCxnSpPr>
            <p:spPr>
              <a:xfrm rot="10800000">
                <a:off x="4110937" y="4768752"/>
                <a:ext cx="734017" cy="158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C238839F-C643-4FE1-B698-ED2D3B3876D4}"/>
                  </a:ext>
                </a:extLst>
              </p:cNvPr>
              <p:cNvCxnSpPr>
                <a:cxnSpLocks/>
              </p:cNvCxnSpPr>
              <p:nvPr/>
            </p:nvCxnSpPr>
            <p:spPr>
              <a:xfrm rot="16200000" flipH="1">
                <a:off x="2730673" y="3418956"/>
                <a:ext cx="275099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1" name="组合 40">
            <a:extLst>
              <a:ext uri="{FF2B5EF4-FFF2-40B4-BE49-F238E27FC236}">
                <a16:creationId xmlns="" xmlns:a16="http://schemas.microsoft.com/office/drawing/2014/main" id="{1BCA5990-40C2-45A8-A36E-DD50E3047658}"/>
              </a:ext>
            </a:extLst>
          </p:cNvPr>
          <p:cNvGrpSpPr/>
          <p:nvPr/>
        </p:nvGrpSpPr>
        <p:grpSpPr>
          <a:xfrm>
            <a:off x="4408938" y="3528281"/>
            <a:ext cx="400110" cy="1543447"/>
            <a:chOff x="4399591" y="2802196"/>
            <a:chExt cx="400110" cy="1543447"/>
          </a:xfrm>
        </p:grpSpPr>
        <p:sp>
          <p:nvSpPr>
            <p:cNvPr id="42" name="矩形 41">
              <a:extLst>
                <a:ext uri="{FF2B5EF4-FFF2-40B4-BE49-F238E27FC236}">
                  <a16:creationId xmlns="" xmlns:a16="http://schemas.microsoft.com/office/drawing/2014/main" id="{305918F5-2076-46EB-9572-E8D39E7E577A}"/>
                </a:ext>
              </a:extLst>
            </p:cNvPr>
            <p:cNvSpPr/>
            <p:nvPr/>
          </p:nvSpPr>
          <p:spPr>
            <a:xfrm>
              <a:off x="4399591" y="3176092"/>
              <a:ext cx="400110" cy="1169551"/>
            </a:xfrm>
            <a:prstGeom prst="rect">
              <a:avLst/>
            </a:prstGeom>
          </p:spPr>
          <p:txBody>
            <a:bodyPr vert="eaVert" wrap="none">
              <a:spAutoFit/>
            </a:bodyPr>
            <a:lstStyle/>
            <a:p>
              <a:r>
                <a:rPr lang="zh-CN" altLang="en-US" sz="1400" dirty="0">
                  <a:solidFill>
                    <a:schemeClr val="tx1">
                      <a:lumMod val="50000"/>
                      <a:lumOff val="50000"/>
                    </a:schemeClr>
                  </a:solidFill>
                  <a:latin typeface="微软雅黑" pitchFamily="34" charset="-122"/>
                  <a:ea typeface="微软雅黑" pitchFamily="34" charset="-122"/>
                </a:rPr>
                <a:t>天津玻璃公司</a:t>
              </a:r>
              <a:endParaRPr lang="zh-CN" altLang="en-US" sz="1400" dirty="0">
                <a:solidFill>
                  <a:schemeClr val="tx1">
                    <a:lumMod val="50000"/>
                    <a:lumOff val="50000"/>
                  </a:schemeClr>
                </a:solidFill>
              </a:endParaRPr>
            </a:p>
          </p:txBody>
        </p:sp>
        <p:grpSp>
          <p:nvGrpSpPr>
            <p:cNvPr id="43" name="组合 42">
              <a:extLst>
                <a:ext uri="{FF2B5EF4-FFF2-40B4-BE49-F238E27FC236}">
                  <a16:creationId xmlns="" xmlns:a16="http://schemas.microsoft.com/office/drawing/2014/main" id="{76CC2FDF-F8BE-4552-9B7D-170FFDE0FC3E}"/>
                </a:ext>
              </a:extLst>
            </p:cNvPr>
            <p:cNvGrpSpPr/>
            <p:nvPr/>
          </p:nvGrpSpPr>
          <p:grpSpPr>
            <a:xfrm rot="5400000">
              <a:off x="4437608" y="2960628"/>
              <a:ext cx="317694" cy="829"/>
              <a:chOff x="3411943" y="3407382"/>
              <a:chExt cx="1433010" cy="3316"/>
            </a:xfrm>
          </p:grpSpPr>
          <p:cxnSp>
            <p:nvCxnSpPr>
              <p:cNvPr id="44" name="直接连接符 43">
                <a:extLst>
                  <a:ext uri="{FF2B5EF4-FFF2-40B4-BE49-F238E27FC236}">
                    <a16:creationId xmlns="" xmlns:a16="http://schemas.microsoft.com/office/drawing/2014/main" id="{EC75FC0B-678B-4DBD-BD4D-590C32EDBEF5}"/>
                  </a:ext>
                </a:extLst>
              </p:cNvPr>
              <p:cNvCxnSpPr/>
              <p:nvPr/>
            </p:nvCxnSpPr>
            <p:spPr>
              <a:xfrm rot="10800000">
                <a:off x="4110935" y="3407382"/>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D50D85C6-A1F0-43C0-950E-60D2C4344298}"/>
                  </a:ext>
                </a:extLst>
              </p:cNvPr>
              <p:cNvCxnSpPr/>
              <p:nvPr/>
            </p:nvCxnSpPr>
            <p:spPr>
              <a:xfrm rot="10800000">
                <a:off x="3411943" y="3409110"/>
                <a:ext cx="709684"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a:extLst>
              <a:ext uri="{FF2B5EF4-FFF2-40B4-BE49-F238E27FC236}">
                <a16:creationId xmlns="" xmlns:a16="http://schemas.microsoft.com/office/drawing/2014/main" id="{86E786F0-CED0-4E97-B250-D510B40A3450}"/>
              </a:ext>
            </a:extLst>
          </p:cNvPr>
          <p:cNvGrpSpPr/>
          <p:nvPr/>
        </p:nvGrpSpPr>
        <p:grpSpPr>
          <a:xfrm>
            <a:off x="5942424" y="3519875"/>
            <a:ext cx="400110" cy="1543447"/>
            <a:chOff x="5925023" y="2802196"/>
            <a:chExt cx="400110" cy="1543447"/>
          </a:xfrm>
        </p:grpSpPr>
        <p:sp>
          <p:nvSpPr>
            <p:cNvPr id="47" name="矩形 46">
              <a:extLst>
                <a:ext uri="{FF2B5EF4-FFF2-40B4-BE49-F238E27FC236}">
                  <a16:creationId xmlns="" xmlns:a16="http://schemas.microsoft.com/office/drawing/2014/main" id="{F3F080BA-E248-4A75-AC1F-4E24620388CF}"/>
                </a:ext>
              </a:extLst>
            </p:cNvPr>
            <p:cNvSpPr/>
            <p:nvPr/>
          </p:nvSpPr>
          <p:spPr>
            <a:xfrm>
              <a:off x="5925023" y="3176092"/>
              <a:ext cx="400110" cy="1169551"/>
            </a:xfrm>
            <a:prstGeom prst="rect">
              <a:avLst/>
            </a:prstGeom>
          </p:spPr>
          <p:txBody>
            <a:bodyPr vert="eaVert" wrap="none">
              <a:spAutoFit/>
            </a:bodyPr>
            <a:lstStyle/>
            <a:p>
              <a:r>
                <a:rPr lang="zh-CN" altLang="en-US" sz="1400" dirty="0">
                  <a:solidFill>
                    <a:schemeClr val="tx1">
                      <a:lumMod val="50000"/>
                      <a:lumOff val="50000"/>
                    </a:schemeClr>
                  </a:solidFill>
                  <a:latin typeface="微软雅黑" pitchFamily="34" charset="-122"/>
                  <a:ea typeface="微软雅黑" pitchFamily="34" charset="-122"/>
                </a:rPr>
                <a:t>北京玻璃公司</a:t>
              </a:r>
              <a:endParaRPr lang="zh-CN" altLang="en-US" sz="1400" dirty="0">
                <a:solidFill>
                  <a:schemeClr val="tx1">
                    <a:lumMod val="50000"/>
                    <a:lumOff val="50000"/>
                  </a:schemeClr>
                </a:solidFill>
              </a:endParaRPr>
            </a:p>
          </p:txBody>
        </p:sp>
        <p:grpSp>
          <p:nvGrpSpPr>
            <p:cNvPr id="48" name="组合 47">
              <a:extLst>
                <a:ext uri="{FF2B5EF4-FFF2-40B4-BE49-F238E27FC236}">
                  <a16:creationId xmlns="" xmlns:a16="http://schemas.microsoft.com/office/drawing/2014/main" id="{A42B6051-1CB5-4692-AEAF-65B7F12E306A}"/>
                </a:ext>
              </a:extLst>
            </p:cNvPr>
            <p:cNvGrpSpPr/>
            <p:nvPr/>
          </p:nvGrpSpPr>
          <p:grpSpPr>
            <a:xfrm rot="5400000">
              <a:off x="5963294" y="2960628"/>
              <a:ext cx="317694" cy="829"/>
              <a:chOff x="3411943" y="3407382"/>
              <a:chExt cx="1433010" cy="3316"/>
            </a:xfrm>
          </p:grpSpPr>
          <p:cxnSp>
            <p:nvCxnSpPr>
              <p:cNvPr id="49" name="直接连接符 48">
                <a:extLst>
                  <a:ext uri="{FF2B5EF4-FFF2-40B4-BE49-F238E27FC236}">
                    <a16:creationId xmlns="" xmlns:a16="http://schemas.microsoft.com/office/drawing/2014/main" id="{A58CFF93-4CCA-4482-8E0B-13D1DAB1D188}"/>
                  </a:ext>
                </a:extLst>
              </p:cNvPr>
              <p:cNvCxnSpPr/>
              <p:nvPr/>
            </p:nvCxnSpPr>
            <p:spPr>
              <a:xfrm rot="10800000">
                <a:off x="4110935" y="3407382"/>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 xmlns:a16="http://schemas.microsoft.com/office/drawing/2014/main" id="{DA9D32B9-BC3C-473C-966F-648FC2515916}"/>
                  </a:ext>
                </a:extLst>
              </p:cNvPr>
              <p:cNvCxnSpPr/>
              <p:nvPr/>
            </p:nvCxnSpPr>
            <p:spPr>
              <a:xfrm rot="10800000">
                <a:off x="3411943" y="3409110"/>
                <a:ext cx="709684"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 name="组合 2">
            <a:extLst>
              <a:ext uri="{FF2B5EF4-FFF2-40B4-BE49-F238E27FC236}">
                <a16:creationId xmlns="" xmlns:a16="http://schemas.microsoft.com/office/drawing/2014/main" id="{ADFBE6AC-31C1-4F34-81D5-4EAC10215119}"/>
              </a:ext>
            </a:extLst>
          </p:cNvPr>
          <p:cNvGrpSpPr/>
          <p:nvPr/>
        </p:nvGrpSpPr>
        <p:grpSpPr>
          <a:xfrm>
            <a:off x="7278817" y="3329266"/>
            <a:ext cx="715302" cy="2389099"/>
            <a:chOff x="7273079" y="2802195"/>
            <a:chExt cx="715302" cy="2389099"/>
          </a:xfrm>
        </p:grpSpPr>
        <p:sp>
          <p:nvSpPr>
            <p:cNvPr id="58" name="矩形 57">
              <a:extLst>
                <a:ext uri="{FF2B5EF4-FFF2-40B4-BE49-F238E27FC236}">
                  <a16:creationId xmlns="" xmlns:a16="http://schemas.microsoft.com/office/drawing/2014/main" id="{76FCB419-639E-470F-9545-3B1420F67F02}"/>
                </a:ext>
              </a:extLst>
            </p:cNvPr>
            <p:cNvSpPr/>
            <p:nvPr/>
          </p:nvSpPr>
          <p:spPr>
            <a:xfrm>
              <a:off x="7588271" y="3176091"/>
              <a:ext cx="400110" cy="2015203"/>
            </a:xfrm>
            <a:prstGeom prst="rect">
              <a:avLst/>
            </a:prstGeom>
          </p:spPr>
          <p:txBody>
            <a:bodyPr vert="eaVert" wrap="square">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广东北玻电子玻璃公司</a:t>
              </a:r>
            </a:p>
          </p:txBody>
        </p:sp>
        <p:grpSp>
          <p:nvGrpSpPr>
            <p:cNvPr id="59" name="组合 58">
              <a:extLst>
                <a:ext uri="{FF2B5EF4-FFF2-40B4-BE49-F238E27FC236}">
                  <a16:creationId xmlns="" xmlns:a16="http://schemas.microsoft.com/office/drawing/2014/main" id="{F43A9F0A-57C6-4D29-A684-F9E0FA2C7CD8}"/>
                </a:ext>
              </a:extLst>
            </p:cNvPr>
            <p:cNvGrpSpPr/>
            <p:nvPr/>
          </p:nvGrpSpPr>
          <p:grpSpPr>
            <a:xfrm rot="5400000">
              <a:off x="7476393" y="2785782"/>
              <a:ext cx="317694" cy="350520"/>
              <a:chOff x="3411943" y="1362973"/>
              <a:chExt cx="1433010" cy="4088613"/>
            </a:xfrm>
          </p:grpSpPr>
          <p:cxnSp>
            <p:nvCxnSpPr>
              <p:cNvPr id="60" name="直接连接符 59">
                <a:extLst>
                  <a:ext uri="{FF2B5EF4-FFF2-40B4-BE49-F238E27FC236}">
                    <a16:creationId xmlns="" xmlns:a16="http://schemas.microsoft.com/office/drawing/2014/main" id="{ABBC736B-344D-42E2-BB2C-9AB71F371545}"/>
                  </a:ext>
                </a:extLst>
              </p:cNvPr>
              <p:cNvCxnSpPr/>
              <p:nvPr/>
            </p:nvCxnSpPr>
            <p:spPr>
              <a:xfrm rot="10800000">
                <a:off x="4110934" y="136476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418398B6-2B89-43E9-81F0-3BE0D53997A4}"/>
                  </a:ext>
                </a:extLst>
              </p:cNvPr>
              <p:cNvCxnSpPr/>
              <p:nvPr/>
            </p:nvCxnSpPr>
            <p:spPr>
              <a:xfrm rot="10800000">
                <a:off x="3411943" y="3411938"/>
                <a:ext cx="709684"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 xmlns:a16="http://schemas.microsoft.com/office/drawing/2014/main" id="{1F19D607-25EC-4968-BA79-391502BB5101}"/>
                  </a:ext>
                </a:extLst>
              </p:cNvPr>
              <p:cNvCxnSpPr/>
              <p:nvPr/>
            </p:nvCxnSpPr>
            <p:spPr>
              <a:xfrm rot="10800000">
                <a:off x="4110935" y="5449998"/>
                <a:ext cx="734018"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C9E2ED78-2081-4608-A40B-90EE38E8C571}"/>
                  </a:ext>
                </a:extLst>
              </p:cNvPr>
              <p:cNvCxnSpPr/>
              <p:nvPr/>
            </p:nvCxnSpPr>
            <p:spPr>
              <a:xfrm rot="16200000" flipH="1">
                <a:off x="2065041" y="3404106"/>
                <a:ext cx="4083275" cy="100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66" name="矩形 65">
              <a:extLst>
                <a:ext uri="{FF2B5EF4-FFF2-40B4-BE49-F238E27FC236}">
                  <a16:creationId xmlns="" xmlns:a16="http://schemas.microsoft.com/office/drawing/2014/main" id="{8B9E4845-C784-494E-9540-E17DE3B573E9}"/>
                </a:ext>
              </a:extLst>
            </p:cNvPr>
            <p:cNvSpPr/>
            <p:nvPr/>
          </p:nvSpPr>
          <p:spPr>
            <a:xfrm>
              <a:off x="7273079" y="3176091"/>
              <a:ext cx="400110" cy="2015203"/>
            </a:xfrm>
            <a:prstGeom prst="rect">
              <a:avLst/>
            </a:prstGeom>
          </p:spPr>
          <p:txBody>
            <a:bodyPr vert="eaVert" wrap="square">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广东北玻臻兴公司</a:t>
              </a:r>
            </a:p>
          </p:txBody>
        </p:sp>
      </p:grpSp>
    </p:spTree>
    <p:extLst>
      <p:ext uri="{BB962C8B-B14F-4D97-AF65-F5344CB8AC3E}">
        <p14:creationId xmlns="" xmlns:p14="http://schemas.microsoft.com/office/powerpoint/2010/main" val="28283769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par>
                                <p:cTn id="23" presetID="22" presetClass="entr" presetSubtype="8"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cTn>
                              </p:par>
                              <p:par>
                                <p:cTn id="26" presetID="22" presetClass="entr" presetSubtype="8"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left)">
                                      <p:cBhvr>
                                        <p:cTn id="28" dur="500"/>
                                        <p:tgtEl>
                                          <p:spTgt spid="41"/>
                                        </p:tgtEl>
                                      </p:cBhvr>
                                    </p:animEffect>
                                  </p:childTnLst>
                                </p:cTn>
                              </p:par>
                              <p:par>
                                <p:cTn id="29" presetID="22" presetClass="entr" presetSubtype="8"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par>
                                <p:cTn id="32" presetID="22" presetClass="entr" presetSubtype="8"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底纹.jpg">
            <a:extLst>
              <a:ext uri="{FF2B5EF4-FFF2-40B4-BE49-F238E27FC236}">
                <a16:creationId xmlns="" xmlns:a16="http://schemas.microsoft.com/office/drawing/2014/main" id="{42079D1F-C85D-4BA8-9304-171341C3D2EE}"/>
              </a:ext>
            </a:extLst>
          </p:cNvPr>
          <p:cNvPicPr>
            <a:picLocks noChangeAspect="1"/>
          </p:cNvPicPr>
          <p:nvPr/>
        </p:nvPicPr>
        <p:blipFill>
          <a:blip r:embed="rId2" cstate="print"/>
          <a:stretch>
            <a:fillRect/>
          </a:stretch>
        </p:blipFill>
        <p:spPr>
          <a:xfrm>
            <a:off x="616000" y="6373408"/>
            <a:ext cx="7918399" cy="167063"/>
          </a:xfrm>
          <a:prstGeom prst="rect">
            <a:avLst/>
          </a:prstGeom>
        </p:spPr>
      </p:pic>
      <p:sp>
        <p:nvSpPr>
          <p:cNvPr id="7" name="文本框 6">
            <a:extLst>
              <a:ext uri="{FF2B5EF4-FFF2-40B4-BE49-F238E27FC236}">
                <a16:creationId xmlns="" xmlns:a16="http://schemas.microsoft.com/office/drawing/2014/main" id="{28D77415-0123-4273-9D77-8234AB29B0E2}"/>
              </a:ext>
            </a:extLst>
          </p:cNvPr>
          <p:cNvSpPr txBox="1"/>
          <p:nvPr/>
        </p:nvSpPr>
        <p:spPr>
          <a:xfrm flipH="1">
            <a:off x="615027" y="6335693"/>
            <a:ext cx="1470947" cy="229039"/>
          </a:xfrm>
          <a:prstGeom prst="rect">
            <a:avLst/>
          </a:prstGeom>
          <a:noFill/>
        </p:spPr>
        <p:txBody>
          <a:bodyPr wrap="square" rtlCol="0">
            <a:spAutoFit/>
          </a:bodyPr>
          <a:lstStyle/>
          <a:p>
            <a:r>
              <a:rPr lang="en-US" altLang="zh-CN" sz="900" i="1" dirty="0">
                <a:solidFill>
                  <a:schemeClr val="bg1"/>
                </a:solidFill>
                <a:latin typeface="Arial" pitchFamily="34" charset="0"/>
                <a:ea typeface="Adobe 黑体 Std R" pitchFamily="34" charset="-122"/>
                <a:cs typeface="Arial" pitchFamily="34" charset="0"/>
              </a:rPr>
              <a:t>www.Northglass.com</a:t>
            </a:r>
            <a:endParaRPr lang="zh-CN" altLang="en-US" sz="1000" i="1" dirty="0">
              <a:solidFill>
                <a:schemeClr val="bg1"/>
              </a:solidFill>
              <a:latin typeface="Arial" pitchFamily="34" charset="0"/>
              <a:ea typeface="Adobe 黑体 Std R" pitchFamily="34" charset="-122"/>
              <a:cs typeface="Arial" pitchFamily="34" charset="0"/>
            </a:endParaRPr>
          </a:p>
        </p:txBody>
      </p:sp>
      <p:sp>
        <p:nvSpPr>
          <p:cNvPr id="11" name="文本框 6">
            <a:extLst>
              <a:ext uri="{FF2B5EF4-FFF2-40B4-BE49-F238E27FC236}">
                <a16:creationId xmlns="" xmlns:a16="http://schemas.microsoft.com/office/drawing/2014/main" id="{32613197-841D-4E6E-AB20-65CA27C50BBE}"/>
              </a:ext>
            </a:extLst>
          </p:cNvPr>
          <p:cNvSpPr txBox="1"/>
          <p:nvPr/>
        </p:nvSpPr>
        <p:spPr>
          <a:xfrm flipH="1">
            <a:off x="8279713" y="6357392"/>
            <a:ext cx="268416" cy="207749"/>
          </a:xfrm>
          <a:prstGeom prst="rect">
            <a:avLst/>
          </a:prstGeom>
          <a:noFill/>
        </p:spPr>
        <p:txBody>
          <a:bodyPr wrap="square" lIns="68580" tIns="34290" rIns="68580" bIns="34290" rtlCol="0">
            <a:spAutoFit/>
          </a:bodyPr>
          <a:lstStyle/>
          <a:p>
            <a:r>
              <a:rPr lang="en-US" altLang="zh-CN" sz="900" dirty="0">
                <a:solidFill>
                  <a:schemeClr val="bg1"/>
                </a:solidFill>
                <a:latin typeface="Arial" pitchFamily="34" charset="0"/>
                <a:ea typeface="Adobe 黑体 Std R" pitchFamily="34" charset="-122"/>
                <a:cs typeface="Arial" pitchFamily="34" charset="0"/>
              </a:rPr>
              <a:t>07</a:t>
            </a:r>
            <a:endParaRPr lang="zh-CN" altLang="en-US" sz="900" dirty="0">
              <a:solidFill>
                <a:schemeClr val="bg1"/>
              </a:solidFill>
              <a:latin typeface="Arial" pitchFamily="34" charset="0"/>
              <a:ea typeface="Adobe 黑体 Std R" pitchFamily="34" charset="-122"/>
              <a:cs typeface="Arial" pitchFamily="34" charset="0"/>
            </a:endParaRPr>
          </a:p>
        </p:txBody>
      </p:sp>
      <p:cxnSp>
        <p:nvCxnSpPr>
          <p:cNvPr id="12" name="直接连接符 11">
            <a:extLst>
              <a:ext uri="{FF2B5EF4-FFF2-40B4-BE49-F238E27FC236}">
                <a16:creationId xmlns="" xmlns:a16="http://schemas.microsoft.com/office/drawing/2014/main" id="{5148ABCD-A1E1-4921-A160-A18B18B2B2FD}"/>
              </a:ext>
            </a:extLst>
          </p:cNvPr>
          <p:cNvCxnSpPr/>
          <p:nvPr/>
        </p:nvCxnSpPr>
        <p:spPr>
          <a:xfrm>
            <a:off x="621611" y="837648"/>
            <a:ext cx="7909914" cy="5991"/>
          </a:xfrm>
          <a:prstGeom prst="line">
            <a:avLst/>
          </a:prstGeom>
        </p:spPr>
        <p:style>
          <a:lnRef idx="1">
            <a:schemeClr val="dk1"/>
          </a:lnRef>
          <a:fillRef idx="0">
            <a:schemeClr val="dk1"/>
          </a:fillRef>
          <a:effectRef idx="0">
            <a:schemeClr val="dk1"/>
          </a:effectRef>
          <a:fontRef idx="minor">
            <a:schemeClr val="tx1"/>
          </a:fontRef>
        </p:style>
      </p:cxnSp>
      <p:pic>
        <p:nvPicPr>
          <p:cNvPr id="13" name="图片 12" descr="图片包含 事情&#10;&#10;已生成高可信度的说明">
            <a:extLst>
              <a:ext uri="{FF2B5EF4-FFF2-40B4-BE49-F238E27FC236}">
                <a16:creationId xmlns="" xmlns:a16="http://schemas.microsoft.com/office/drawing/2014/main" id="{8FC6A428-F928-45EB-B3CF-7E82F8F225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2295" y="192175"/>
            <a:ext cx="1021480" cy="610273"/>
          </a:xfrm>
          <a:prstGeom prst="rect">
            <a:avLst/>
          </a:prstGeom>
        </p:spPr>
      </p:pic>
      <p:grpSp>
        <p:nvGrpSpPr>
          <p:cNvPr id="2" name="组合 1">
            <a:extLst>
              <a:ext uri="{FF2B5EF4-FFF2-40B4-BE49-F238E27FC236}">
                <a16:creationId xmlns="" xmlns:a16="http://schemas.microsoft.com/office/drawing/2014/main" id="{27A8F531-F0FF-4E54-8EEB-AD74FC9B4CE6}"/>
              </a:ext>
            </a:extLst>
          </p:cNvPr>
          <p:cNvGrpSpPr/>
          <p:nvPr/>
        </p:nvGrpSpPr>
        <p:grpSpPr>
          <a:xfrm>
            <a:off x="2633337" y="3054924"/>
            <a:ext cx="2040900" cy="819150"/>
            <a:chOff x="2633337" y="3054924"/>
            <a:chExt cx="2040900" cy="819150"/>
          </a:xfrm>
        </p:grpSpPr>
        <p:sp>
          <p:nvSpPr>
            <p:cNvPr id="19" name="文本框 18">
              <a:extLst>
                <a:ext uri="{FF2B5EF4-FFF2-40B4-BE49-F238E27FC236}">
                  <a16:creationId xmlns="" xmlns:a16="http://schemas.microsoft.com/office/drawing/2014/main" id="{E3391FE0-F6F6-4F4A-B369-5999123ADF7C}"/>
                </a:ext>
              </a:extLst>
            </p:cNvPr>
            <p:cNvSpPr txBox="1"/>
            <p:nvPr/>
          </p:nvSpPr>
          <p:spPr>
            <a:xfrm flipH="1">
              <a:off x="2633337" y="3112726"/>
              <a:ext cx="2038350" cy="646331"/>
            </a:xfrm>
            <a:prstGeom prst="rect">
              <a:avLst/>
            </a:prstGeom>
            <a:noFill/>
          </p:spPr>
          <p:txBody>
            <a:bodyPr wrap="square" rtlCol="0">
              <a:spAutoFit/>
            </a:bodyPr>
            <a:lstStyle/>
            <a:p>
              <a:r>
                <a:rPr lang="zh-CN" altLang="en-US" sz="3600" b="1" dirty="0">
                  <a:latin typeface="微软雅黑" panose="020B0503020204020204" pitchFamily="34" charset="-122"/>
                  <a:ea typeface="微软雅黑" panose="020B0503020204020204" pitchFamily="34" charset="-122"/>
                  <a:cs typeface="+mn-ea"/>
                  <a:sym typeface="+mn-lt"/>
                </a:rPr>
                <a:t>公司简介</a:t>
              </a:r>
              <a:endParaRPr lang="zh-CN" altLang="en-US" sz="3600" b="1" dirty="0">
                <a:latin typeface="微软雅黑" panose="020B0503020204020204" pitchFamily="34" charset="-122"/>
                <a:ea typeface="微软雅黑" panose="020B0503020204020204" pitchFamily="34" charset="-122"/>
              </a:endParaRPr>
            </a:p>
          </p:txBody>
        </p:sp>
        <p:cxnSp>
          <p:nvCxnSpPr>
            <p:cNvPr id="23" name="直接连接符 22">
              <a:extLst>
                <a:ext uri="{FF2B5EF4-FFF2-40B4-BE49-F238E27FC236}">
                  <a16:creationId xmlns="" xmlns:a16="http://schemas.microsoft.com/office/drawing/2014/main" id="{240B57A0-2920-4F43-B966-3A99526F7FE5}"/>
                </a:ext>
              </a:extLst>
            </p:cNvPr>
            <p:cNvCxnSpPr>
              <a:cxnSpLocks/>
            </p:cNvCxnSpPr>
            <p:nvPr/>
          </p:nvCxnSpPr>
          <p:spPr>
            <a:xfrm flipH="1">
              <a:off x="2633337" y="305492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D9004BDC-0DB0-4D5C-8B95-98C159FB6A88}"/>
                </a:ext>
              </a:extLst>
            </p:cNvPr>
            <p:cNvCxnSpPr>
              <a:cxnSpLocks/>
            </p:cNvCxnSpPr>
            <p:nvPr/>
          </p:nvCxnSpPr>
          <p:spPr>
            <a:xfrm flipH="1">
              <a:off x="2633337" y="3874074"/>
              <a:ext cx="20409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a:extLst>
              <a:ext uri="{FF2B5EF4-FFF2-40B4-BE49-F238E27FC236}">
                <a16:creationId xmlns="" xmlns:a16="http://schemas.microsoft.com/office/drawing/2014/main" id="{0B01F050-E512-4CE2-9C2A-500C342E5360}"/>
              </a:ext>
            </a:extLst>
          </p:cNvPr>
          <p:cNvGrpSpPr/>
          <p:nvPr/>
        </p:nvGrpSpPr>
        <p:grpSpPr>
          <a:xfrm>
            <a:off x="5081262" y="2437261"/>
            <a:ext cx="1905534" cy="1828848"/>
            <a:chOff x="5081262" y="2437261"/>
            <a:chExt cx="1905534" cy="1828848"/>
          </a:xfrm>
        </p:grpSpPr>
        <p:sp>
          <p:nvSpPr>
            <p:cNvPr id="21" name="矩形 10">
              <a:extLst>
                <a:ext uri="{FF2B5EF4-FFF2-40B4-BE49-F238E27FC236}">
                  <a16:creationId xmlns="" xmlns:a16="http://schemas.microsoft.com/office/drawing/2014/main" id="{D9E4439E-647E-476A-B02E-C81347C2BDED}"/>
                </a:ext>
              </a:extLst>
            </p:cNvPr>
            <p:cNvSpPr>
              <a:spLocks noChangeAspect="1"/>
            </p:cNvSpPr>
            <p:nvPr/>
          </p:nvSpPr>
          <p:spPr>
            <a:xfrm>
              <a:off x="5081262" y="2437261"/>
              <a:ext cx="1905534" cy="1828848"/>
            </a:xfrm>
            <a:prstGeom prst="ellipse">
              <a:avLst/>
            </a:prstGeom>
            <a:gradFill flip="none" rotWithShape="1">
              <a:gsLst>
                <a:gs pos="50000">
                  <a:schemeClr val="bg1">
                    <a:lumMod val="95000"/>
                  </a:schemeClr>
                </a:gs>
                <a:gs pos="100000">
                  <a:schemeClr val="bg1">
                    <a:lumMod val="75000"/>
                  </a:schemeClr>
                </a:gs>
                <a:gs pos="0">
                  <a:schemeClr val="bg1"/>
                </a:gs>
              </a:gsLst>
              <a:lin ang="18900000" scaled="0"/>
              <a:tileRect/>
            </a:gradFill>
            <a:ln w="15875">
              <a:gradFill>
                <a:gsLst>
                  <a:gs pos="100000">
                    <a:schemeClr val="bg1">
                      <a:lumMod val="85000"/>
                    </a:schemeClr>
                  </a:gs>
                  <a:gs pos="0">
                    <a:schemeClr val="bg1"/>
                  </a:gs>
                </a:gsLst>
                <a:lin ang="81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prstClr val="white"/>
                </a:solidFill>
              </a:endParaRPr>
            </a:p>
          </p:txBody>
        </p:sp>
        <p:sp>
          <p:nvSpPr>
            <p:cNvPr id="25" name="KSO_Shape">
              <a:extLst>
                <a:ext uri="{FF2B5EF4-FFF2-40B4-BE49-F238E27FC236}">
                  <a16:creationId xmlns="" xmlns:a16="http://schemas.microsoft.com/office/drawing/2014/main" id="{D711C770-25BC-451A-9D70-32B63CE12E18}"/>
                </a:ext>
              </a:extLst>
            </p:cNvPr>
            <p:cNvSpPr>
              <a:spLocks noChangeAspect="1"/>
            </p:cNvSpPr>
            <p:nvPr/>
          </p:nvSpPr>
          <p:spPr bwMode="auto">
            <a:xfrm>
              <a:off x="5750679" y="2972692"/>
              <a:ext cx="566699" cy="75798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lumMod val="50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 xmlns:p14="http://schemas.microsoft.com/office/powerpoint/2010/main" val="362079279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2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4.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5.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6.xml><?xml version="1.0" encoding="utf-8"?>
<p:tagLst xmlns:a="http://schemas.openxmlformats.org/drawingml/2006/main" xmlns:r="http://schemas.openxmlformats.org/officeDocument/2006/relationships" xmlns:p="http://schemas.openxmlformats.org/presentationml/2006/main">
  <p:tag name="MH" val="20151124180108"/>
  <p:tag name="MH_LIBRARY" val="GRAPHIC"/>
  <p:tag name="MH_ORDER" val="Freeform 55"/>
</p:tagLst>
</file>

<file path=ppt/tags/tag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TM04033927[[fn=主要事件]]</Template>
  <TotalTime>6117</TotalTime>
  <Words>1738</Words>
  <Application>Microsoft Office PowerPoint</Application>
  <PresentationFormat>全屏显示(4:3)</PresentationFormat>
  <Paragraphs>367</Paragraphs>
  <Slides>36</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vt:lpstr>
      <vt:lpstr>宋体</vt:lpstr>
      <vt:lpstr>Calibri</vt:lpstr>
      <vt:lpstr>华文行楷</vt:lpstr>
      <vt:lpstr>黑体</vt:lpstr>
      <vt:lpstr>Adobe 黑体 Std R</vt:lpstr>
      <vt:lpstr>微软雅黑</vt:lpstr>
      <vt:lpstr>Impact</vt:lpstr>
      <vt:lpstr>Times New Roman</vt:lpstr>
      <vt:lpstr>ＭＳ Ｐゴシック</vt:lpstr>
      <vt:lpstr>楷体</vt:lpstr>
      <vt:lpstr>Wingdings</vt:lpstr>
      <vt:lpstr>Calibri Light</vt:lpstr>
      <vt:lpstr>第一PPT：www.1ppt.com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Company>第一PPT模板网-WWW.1PPT.COM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dc:description>第一PPT模板网-WWW.1PPT.COM</dc:description>
  <cp:lastModifiedBy>lenovo</cp:lastModifiedBy>
  <cp:revision>1152</cp:revision>
  <dcterms:created xsi:type="dcterms:W3CDTF">2015-12-03T13:43:03Z</dcterms:created>
  <dcterms:modified xsi:type="dcterms:W3CDTF">2017-12-06T09:16:25Z</dcterms:modified>
</cp:coreProperties>
</file>